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785" y="3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9AFB0-833E-4789-A798-55168B37D680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B3452-F7BC-42E0-BB08-119F3EEB494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B3452-F7BC-42E0-BB08-119F3EEB494D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73B16-3CB9-4DAD-B85E-9CC652A5C1E2}" type="datetimeFigureOut">
              <a:rPr lang="it-IT" smtClean="0"/>
              <a:pPr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AA98E-8911-49B1-B6F5-5A081E3FECE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www.floridianpa.com/wp-content/uploads/2011/04/denied.gif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 rot="2126068">
            <a:off x="809399" y="1104328"/>
            <a:ext cx="2132856" cy="2132856"/>
          </a:xfrm>
          <a:prstGeom prst="rect">
            <a:avLst/>
          </a:prstGeom>
          <a:noFill/>
        </p:spPr>
      </p:pic>
      <p:sp>
        <p:nvSpPr>
          <p:cNvPr id="57" name="CasellaDiTesto 56"/>
          <p:cNvSpPr txBox="1"/>
          <p:nvPr/>
        </p:nvSpPr>
        <p:spPr>
          <a:xfrm rot="356091">
            <a:off x="1013899" y="602011"/>
            <a:ext cx="5434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itchFamily="82" charset="0"/>
              </a:rPr>
              <a:t>C’è chi dice NO!</a:t>
            </a:r>
            <a:endParaRPr lang="it-I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itchFamily="82" charset="0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3429000" y="2137365"/>
            <a:ext cx="3600400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C'È QUALCOSA...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CHE NON VA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IN QUESTO "CIELO"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C'È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QUALCUNO...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CHE NON SA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PIÙ CHE ORE SONO!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C'È CHI DICE QUA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C'È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CHI DICE LÀ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IO...NON </a:t>
            </a:r>
            <a:r>
              <a:rPr lang="it-IT" sz="1200" b="1" i="1" dirty="0" err="1" smtClean="0">
                <a:latin typeface="Aharoni" pitchFamily="2" charset="-79"/>
                <a:cs typeface="Aharoni" pitchFamily="2" charset="-79"/>
              </a:rPr>
              <a:t>MI</a:t>
            </a: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 MUOVO! 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C'È CHI DICE QUA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C'È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CHI DICE LÀ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IO NON </a:t>
            </a:r>
            <a:r>
              <a:rPr lang="it-IT" sz="1200" b="1" i="1" dirty="0" err="1" smtClean="0">
                <a:latin typeface="Aharoni" pitchFamily="2" charset="-79"/>
                <a:cs typeface="Aharoni" pitchFamily="2" charset="-79"/>
              </a:rPr>
              <a:t>CI</a:t>
            </a: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 SONO! 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TANTA GENTE  È CONVINTA CHE </a:t>
            </a: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CI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SIA NELL'ALDILÀ...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QUALCHE COSA...CHISSÀ?!...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QUANTA GENTE COMUNQUE </a:t>
            </a: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CI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SARÀ...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CHE SI ACCONTENTERÀ!!!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C'È QUALCUNO....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CHE NON SA....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....PIÙ COS'È UN UOMO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C'È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QUALCUNO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CHE NON HA...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....RISPETTO PER NESSUNO!!!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C'È CHI DICE NO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C'È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CHI DICE NO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IO NON </a:t>
            </a:r>
            <a:r>
              <a:rPr lang="it-IT" sz="1200" b="1" i="1" dirty="0" err="1" smtClean="0">
                <a:latin typeface="Aharoni" pitchFamily="2" charset="-79"/>
                <a:cs typeface="Aharoni" pitchFamily="2" charset="-79"/>
              </a:rPr>
              <a:t>CI</a:t>
            </a: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 SONO 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C'È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CHI DICE NO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C'È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CHI DICE NO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IO NON </a:t>
            </a:r>
            <a:r>
              <a:rPr lang="it-IT" sz="1200" b="1" i="1" dirty="0" err="1" smtClean="0">
                <a:latin typeface="Aharoni" pitchFamily="2" charset="-79"/>
                <a:cs typeface="Aharoni" pitchFamily="2" charset="-79"/>
              </a:rPr>
              <a:t>MI</a:t>
            </a:r>
            <a:r>
              <a:rPr lang="it-IT" sz="1200" b="1" i="1" dirty="0" smtClean="0">
                <a:latin typeface="Aharoni" pitchFamily="2" charset="-79"/>
                <a:cs typeface="Aharoni" pitchFamily="2" charset="-79"/>
              </a:rPr>
              <a:t> MUOVO 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TANTA GENTE È CONVINTA CHE </a:t>
            </a: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CI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SIA NELL'ALDILÀ...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QUALCHE COSA...CHISSÀ?!...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QUANTA GENTE COMUNQUE </a:t>
            </a:r>
            <a:r>
              <a:rPr lang="it-IT" sz="1050" b="1" i="1" dirty="0" err="1" smtClean="0">
                <a:latin typeface="Aharoni" pitchFamily="2" charset="-79"/>
                <a:cs typeface="Aharoni" pitchFamily="2" charset="-79"/>
              </a:rPr>
              <a:t>CI</a:t>
            </a: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 SARÀ...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r>
              <a:rPr lang="it-IT" sz="1050" b="1" i="1" dirty="0" smtClean="0">
                <a:latin typeface="Aharoni" pitchFamily="2" charset="-79"/>
                <a:cs typeface="Aharoni" pitchFamily="2" charset="-79"/>
              </a:rPr>
              <a:t>CHE SI ACCONTENTERÀ!!! </a:t>
            </a:r>
            <a:br>
              <a:rPr lang="it-IT" sz="1050" b="1" i="1" dirty="0" smtClean="0">
                <a:latin typeface="Aharoni" pitchFamily="2" charset="-79"/>
                <a:cs typeface="Aharoni" pitchFamily="2" charset="-79"/>
              </a:rPr>
            </a:br>
            <a:endParaRPr lang="it-IT" sz="1050" b="1" i="1" dirty="0" smtClean="0">
              <a:latin typeface="Aharoni" pitchFamily="2" charset="-79"/>
              <a:cs typeface="Aharoni" pitchFamily="2" charset="-79"/>
            </a:endParaRPr>
          </a:p>
          <a:p>
            <a:endParaRPr lang="it-IT" sz="1050" b="1" i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074" name="Picture 2" descr="http://www.uominietrasporti.it/gest/resizeWidth.asp?path=tre-scimmie.jpg&amp;width=460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260648" y="4913708"/>
            <a:ext cx="3240360" cy="2322588"/>
          </a:xfrm>
          <a:prstGeom prst="rect">
            <a:avLst/>
          </a:prstGeom>
          <a:noFill/>
        </p:spPr>
      </p:pic>
      <p:pic>
        <p:nvPicPr>
          <p:cNvPr id="3076" name="Picture 4" descr="http://1.bp.blogspot.com/-z_at7rithxs/ThggUFNOMaI/AAAAAAAAAro/xsEdBVIIEik/s1600/Indifferenza.jp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260648" y="3041500"/>
            <a:ext cx="3240360" cy="1738957"/>
          </a:xfrm>
          <a:prstGeom prst="rect">
            <a:avLst/>
          </a:prstGeom>
          <a:noFill/>
        </p:spPr>
      </p:pic>
      <p:cxnSp>
        <p:nvCxnSpPr>
          <p:cNvPr id="75" name="Connettore 1 74"/>
          <p:cNvCxnSpPr/>
          <p:nvPr/>
        </p:nvCxnSpPr>
        <p:spPr>
          <a:xfrm>
            <a:off x="1030849" y="1115616"/>
            <a:ext cx="5134455" cy="5760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1 76"/>
          <p:cNvCxnSpPr/>
          <p:nvPr/>
        </p:nvCxnSpPr>
        <p:spPr>
          <a:xfrm>
            <a:off x="332656" y="1259632"/>
            <a:ext cx="5832648" cy="4320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1 78"/>
          <p:cNvCxnSpPr/>
          <p:nvPr/>
        </p:nvCxnSpPr>
        <p:spPr>
          <a:xfrm>
            <a:off x="1124744" y="395536"/>
            <a:ext cx="5400600" cy="4320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1 79"/>
          <p:cNvCxnSpPr/>
          <p:nvPr/>
        </p:nvCxnSpPr>
        <p:spPr>
          <a:xfrm>
            <a:off x="1124744" y="395536"/>
            <a:ext cx="5184576" cy="5760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2" name="Picture 10" descr="http://www.finanziarie.org/articoli/www/calcolatori/calcolo-tan.jp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 b="15626"/>
          <a:stretch>
            <a:fillRect/>
          </a:stretch>
        </p:blipFill>
        <p:spPr bwMode="auto">
          <a:xfrm>
            <a:off x="239266" y="6876256"/>
            <a:ext cx="3261742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asellaDiTesto 31"/>
          <p:cNvSpPr txBox="1"/>
          <p:nvPr/>
        </p:nvSpPr>
        <p:spPr>
          <a:xfrm rot="21033946">
            <a:off x="2220697" y="363189"/>
            <a:ext cx="2441856" cy="360098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1200" i="1" dirty="0" smtClean="0"/>
              <a:t>Le intuizioni che Dio ha su di noi riguardano le nostre scelte grandi e piccole, quelle per la vita e quelle della quotidianità.</a:t>
            </a:r>
          </a:p>
          <a:p>
            <a:endParaRPr lang="it-IT" sz="1200" i="1" dirty="0" smtClean="0"/>
          </a:p>
          <a:p>
            <a:r>
              <a:rPr lang="it-IT" sz="1200" i="1" dirty="0" smtClean="0"/>
              <a:t>Spesso riconosciamo qual è la cosa giusta da fare ma comunque scegliamo l’indifferenza (non vedo, non sento, non parlo) o il rifiuto  (dico no, mi tiro indietro)… </a:t>
            </a:r>
          </a:p>
          <a:p>
            <a:endParaRPr lang="it-IT" sz="1200" i="1" dirty="0" smtClean="0"/>
          </a:p>
          <a:p>
            <a:r>
              <a:rPr lang="it-IT" sz="1200" i="1" dirty="0" smtClean="0"/>
              <a:t>Pensiamoci insieme:</a:t>
            </a:r>
          </a:p>
          <a:p>
            <a:endParaRPr lang="it-IT" sz="1200" i="1" dirty="0" smtClean="0"/>
          </a:p>
          <a:p>
            <a:pPr marL="228600" indent="-228600" algn="ctr">
              <a:buAutoNum type="arabicPeriod"/>
            </a:pPr>
            <a:r>
              <a:rPr lang="it-IT" sz="1200" b="1" i="1" dirty="0" smtClean="0"/>
              <a:t>Quali possono essere situazioni concrete di rifiuto e di indifferenza?</a:t>
            </a:r>
          </a:p>
          <a:p>
            <a:pPr marL="228600" indent="-228600" algn="ctr"/>
            <a:endParaRPr lang="it-IT" sz="1200" b="1" i="1" dirty="0" smtClean="0"/>
          </a:p>
          <a:p>
            <a:pPr marL="228600" indent="-228600" algn="ctr"/>
            <a:r>
              <a:rPr lang="it-IT" sz="1200" b="1" i="1" dirty="0" smtClean="0"/>
              <a:t>2.   Che cosa spinge a rispondere con indifferenza o rifiuto?</a:t>
            </a:r>
          </a:p>
        </p:txBody>
      </p:sp>
      <p:cxnSp>
        <p:nvCxnSpPr>
          <p:cNvPr id="34" name="Connettore 1 33"/>
          <p:cNvCxnSpPr/>
          <p:nvPr/>
        </p:nvCxnSpPr>
        <p:spPr>
          <a:xfrm>
            <a:off x="188640" y="899592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/>
          <p:nvPr/>
        </p:nvCxnSpPr>
        <p:spPr>
          <a:xfrm>
            <a:off x="260648" y="1331640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>
            <a:off x="332656" y="1763688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1 38"/>
          <p:cNvCxnSpPr/>
          <p:nvPr/>
        </p:nvCxnSpPr>
        <p:spPr>
          <a:xfrm>
            <a:off x="404664" y="2195736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/>
          <p:cNvCxnSpPr/>
          <p:nvPr/>
        </p:nvCxnSpPr>
        <p:spPr>
          <a:xfrm>
            <a:off x="476672" y="2627784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44"/>
          <p:cNvCxnSpPr/>
          <p:nvPr/>
        </p:nvCxnSpPr>
        <p:spPr>
          <a:xfrm>
            <a:off x="548680" y="3059832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1 45"/>
          <p:cNvCxnSpPr/>
          <p:nvPr/>
        </p:nvCxnSpPr>
        <p:spPr>
          <a:xfrm>
            <a:off x="620688" y="3491880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1 46"/>
          <p:cNvCxnSpPr/>
          <p:nvPr/>
        </p:nvCxnSpPr>
        <p:spPr>
          <a:xfrm>
            <a:off x="4581128" y="611560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1 47"/>
          <p:cNvCxnSpPr/>
          <p:nvPr/>
        </p:nvCxnSpPr>
        <p:spPr>
          <a:xfrm>
            <a:off x="4653136" y="1043608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1 48"/>
          <p:cNvCxnSpPr/>
          <p:nvPr/>
        </p:nvCxnSpPr>
        <p:spPr>
          <a:xfrm>
            <a:off x="4725144" y="1475656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49"/>
          <p:cNvCxnSpPr/>
          <p:nvPr/>
        </p:nvCxnSpPr>
        <p:spPr>
          <a:xfrm>
            <a:off x="4797152" y="1907704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4869160" y="2339752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1 51"/>
          <p:cNvCxnSpPr/>
          <p:nvPr/>
        </p:nvCxnSpPr>
        <p:spPr>
          <a:xfrm>
            <a:off x="4941168" y="2771800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/>
          <p:nvPr/>
        </p:nvCxnSpPr>
        <p:spPr>
          <a:xfrm>
            <a:off x="5013176" y="3203848"/>
            <a:ext cx="16561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ccia circolare in su 55"/>
          <p:cNvSpPr/>
          <p:nvPr/>
        </p:nvSpPr>
        <p:spPr>
          <a:xfrm rot="20358432">
            <a:off x="4414149" y="3475791"/>
            <a:ext cx="1800200" cy="432048"/>
          </a:xfrm>
          <a:prstGeom prst="curvedUpArrow">
            <a:avLst>
              <a:gd name="adj1" fmla="val 25000"/>
              <a:gd name="adj2" fmla="val 141466"/>
              <a:gd name="adj3" fmla="val 4395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7" name="Freccia circolare in su 56"/>
          <p:cNvSpPr/>
          <p:nvPr/>
        </p:nvSpPr>
        <p:spPr>
          <a:xfrm rot="20125788" flipH="1">
            <a:off x="1371085" y="3414823"/>
            <a:ext cx="1462216" cy="464235"/>
          </a:xfrm>
          <a:prstGeom prst="curvedUpArrow">
            <a:avLst>
              <a:gd name="adj1" fmla="val 25000"/>
              <a:gd name="adj2" fmla="val 141466"/>
              <a:gd name="adj3" fmla="val 4395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1026" name="Picture 2" descr="http://www.figliedellachiesa.org/_fdc/images/Lectio%20C%202012%20-%202013/pescatore%20getta%20rete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836712" y="4654133"/>
            <a:ext cx="5544616" cy="4022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8" name="CasellaDiTesto 57"/>
          <p:cNvSpPr txBox="1"/>
          <p:nvPr/>
        </p:nvSpPr>
        <p:spPr>
          <a:xfrm>
            <a:off x="4077072" y="4788019"/>
            <a:ext cx="2348880" cy="3816429"/>
          </a:xfrm>
          <a:prstGeom prst="rect">
            <a:avLst/>
          </a:prstGeom>
          <a:noFill/>
          <a:ln w="1270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E’ inutile cullarsi nell’idea di una vita di tranquillità, 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per non esporsi né in un senso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né nell’altro. 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Sono le circostanze che ci esporranno e che ci metteranno necessariamente di fronte a scelte nelle quali o abbiamo aperto il cuore alla proclamazione: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“Gesù è il Signore!”,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e siamo pronti a buttarci,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oppure siamo tentennanti,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titubanti, timidi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e allora la sorpresa ci coglie e cadiamo in contraddizioni,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in forme di inautenticità,</a:t>
            </a:r>
          </a:p>
          <a:p>
            <a:pPr algn="ctr"/>
            <a:r>
              <a:rPr lang="it-IT" sz="1100" b="1" i="1" dirty="0" smtClean="0">
                <a:solidFill>
                  <a:schemeClr val="bg1"/>
                </a:solidFill>
              </a:rPr>
              <a:t> che alla fine ci riempiono di cattiva coscienza, se non nelle grandi, almeno nelle piccole cose e impediscono che la nostra vocazione si sviluppi. </a:t>
            </a:r>
          </a:p>
          <a:p>
            <a:pPr algn="r"/>
            <a:r>
              <a:rPr lang="it-IT" sz="1100" i="1" dirty="0" smtClean="0">
                <a:solidFill>
                  <a:schemeClr val="bg1"/>
                </a:solidFill>
              </a:rPr>
              <a:t>(C.M. Martini)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215</Words>
  <Application>Microsoft Office PowerPoint</Application>
  <PresentationFormat>Presentazione su schermo (4:3)</PresentationFormat>
  <Paragraphs>24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Aharoni</vt:lpstr>
      <vt:lpstr>Arial</vt:lpstr>
      <vt:lpstr>Bauhaus 93</vt:lpstr>
      <vt:lpstr>Calibri</vt:lpstr>
      <vt:lpstr>Tema di Office</vt:lpstr>
      <vt:lpstr>Presentazione standard di PowerPoint</vt:lpstr>
      <vt:lpstr>Presentazione standard di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Matteo Massulo</dc:creator>
  <cp:lastModifiedBy>Gabriele Cossovich</cp:lastModifiedBy>
  <cp:revision>34</cp:revision>
  <dcterms:created xsi:type="dcterms:W3CDTF">2013-01-06T15:40:38Z</dcterms:created>
  <dcterms:modified xsi:type="dcterms:W3CDTF">2016-08-01T10:20:51Z</dcterms:modified>
</cp:coreProperties>
</file>