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6" r:id="rId19"/>
    <p:sldId id="274" r:id="rId20"/>
    <p:sldId id="275" r:id="rId21"/>
    <p:sldId id="277" r:id="rId22"/>
    <p:sldId id="278" r:id="rId23"/>
    <p:sldId id="279" r:id="rId24"/>
    <p:sldId id="280" r:id="rId25"/>
    <p:sldId id="281" r:id="rId26"/>
  </p:sldIdLst>
  <p:sldSz cx="12188825" cy="6858000"/>
  <p:notesSz cx="6858000" cy="9144000"/>
  <p:embeddedFontLst>
    <p:embeddedFont>
      <p:font typeface="Corbel" panose="020B0503020204020204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200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44">
          <p15:clr>
            <a:srgbClr val="A4A3A4"/>
          </p15:clr>
        </p15:guide>
        <p15:guide id="5" pos="3839">
          <p15:clr>
            <a:srgbClr val="A4A3A4"/>
          </p15:clr>
        </p15:guide>
        <p15:guide id="6" pos="959">
          <p15:clr>
            <a:srgbClr val="A4A3A4"/>
          </p15:clr>
        </p15:guide>
        <p15:guide id="7" pos="6719">
          <p15:clr>
            <a:srgbClr val="A4A3A4"/>
          </p15:clr>
        </p15:guide>
        <p15:guide id="8" pos="6143">
          <p15:clr>
            <a:srgbClr val="A4A3A4"/>
          </p15:clr>
        </p15:guide>
        <p15:guide id="9" pos="4991">
          <p15:clr>
            <a:srgbClr val="A4A3A4"/>
          </p15:clr>
        </p15:guide>
        <p15:guide id="10" pos="55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h+tjSFlzKbwakhvdGdlPwc9e8G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65497F-0550-41E2-ACA7-A4BFA1019F23}">
  <a:tblStyle styleId="{1E65497F-0550-41E2-ACA7-A4BFA1019F23}" styleName="Table_0">
    <a:wholeTbl>
      <a:tcTxStyle b="off" i="off">
        <a:font>
          <a:latin typeface="Corbel"/>
          <a:ea typeface="Corbel"/>
          <a:cs typeface="Corbel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0F5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0F5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orbel"/>
          <a:ea typeface="Corbel"/>
          <a:cs typeface="Corbel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920" y="16"/>
      </p:cViewPr>
      <p:guideLst>
        <p:guide orient="horz" pos="2160"/>
        <p:guide orient="horz" pos="1200"/>
        <p:guide orient="horz" pos="3888"/>
        <p:guide orient="horz" pos="144"/>
        <p:guide pos="3839"/>
        <p:guide pos="959"/>
        <p:guide pos="6719"/>
        <p:guide pos="6143"/>
        <p:guide pos="4991"/>
        <p:guide pos="556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uota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9"/>
          <p:cNvSpPr/>
          <p:nvPr/>
        </p:nvSpPr>
        <p:spPr>
          <a:xfrm>
            <a:off x="0" y="1"/>
            <a:ext cx="12188825" cy="6858000"/>
          </a:xfrm>
          <a:prstGeom prst="rect">
            <a:avLst/>
          </a:prstGeom>
          <a:solidFill>
            <a:schemeClr val="accent1">
              <a:alpha val="5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1" name="Google Shape;21;p29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9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9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titolo" type="title">
  <p:cSld name="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0"/>
          <p:cNvSpPr/>
          <p:nvPr/>
        </p:nvSpPr>
        <p:spPr>
          <a:xfrm>
            <a:off x="0" y="1"/>
            <a:ext cx="12188825" cy="4810560"/>
          </a:xfrm>
          <a:prstGeom prst="rect">
            <a:avLst/>
          </a:prstGeom>
          <a:solidFill>
            <a:schemeClr val="accent1">
              <a:alpha val="5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7" name="Google Shape;27;p30"/>
          <p:cNvSpPr/>
          <p:nvPr/>
        </p:nvSpPr>
        <p:spPr>
          <a:xfrm>
            <a:off x="0" y="4810562"/>
            <a:ext cx="12188825" cy="2047439"/>
          </a:xfrm>
          <a:prstGeom prst="rect">
            <a:avLst/>
          </a:prstGeom>
          <a:solidFill>
            <a:schemeClr val="accent2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8" name="Google Shape;28;p30"/>
          <p:cNvSpPr txBox="1"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rbel"/>
              <a:buNone/>
              <a:defRPr sz="6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0"/>
          <p:cNvSpPr txBox="1">
            <a:spLocks noGrp="1"/>
          </p:cNvSpPr>
          <p:nvPr>
            <p:ph type="subTitle" idx="1"/>
          </p:nvPr>
        </p:nvSpPr>
        <p:spPr>
          <a:xfrm>
            <a:off x="1522413" y="50292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800"/>
              <a:buNone/>
              <a:defRPr>
                <a:solidFill>
                  <a:srgbClr val="9E8B8A"/>
                </a:solidFill>
              </a:defRPr>
            </a:lvl2pPr>
            <a:lvl3pPr lvl="2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620"/>
              <a:buNone/>
              <a:defRPr>
                <a:solidFill>
                  <a:srgbClr val="9E8B8A"/>
                </a:solidFill>
              </a:defRPr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440"/>
              <a:buNone/>
              <a:defRPr>
                <a:solidFill>
                  <a:srgbClr val="9E8B8A"/>
                </a:solidFill>
              </a:defRPr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440"/>
              <a:buNone/>
              <a:defRPr>
                <a:solidFill>
                  <a:srgbClr val="9E8B8A"/>
                </a:solidFill>
              </a:defRPr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440"/>
              <a:buNone/>
              <a:defRPr>
                <a:solidFill>
                  <a:srgbClr val="9E8B8A"/>
                </a:solidFill>
              </a:defRPr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440"/>
              <a:buNone/>
              <a:defRPr>
                <a:solidFill>
                  <a:srgbClr val="9E8B8A"/>
                </a:solidFill>
              </a:defRPr>
            </a:lvl7pPr>
            <a:lvl8pPr lvl="7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440"/>
              <a:buNone/>
              <a:defRPr>
                <a:solidFill>
                  <a:srgbClr val="9E8B8A"/>
                </a:solidFill>
              </a:defRPr>
            </a:lvl8pPr>
            <a:lvl9pPr lvl="8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440"/>
              <a:buNone/>
              <a:defRPr>
                <a:solidFill>
                  <a:srgbClr val="9E8B8A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0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0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0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33" name="Google Shape;33;p30"/>
          <p:cNvSpPr/>
          <p:nvPr/>
        </p:nvSpPr>
        <p:spPr>
          <a:xfrm>
            <a:off x="1057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 extrusionOk="0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1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1"/>
          <p:cNvSpPr txBox="1">
            <a:spLocks noGrp="1"/>
          </p:cNvSpPr>
          <p:nvPr>
            <p:ph type="body" idx="1"/>
          </p:nvPr>
        </p:nvSpPr>
        <p:spPr>
          <a:xfrm>
            <a:off x="1522413" y="1905000"/>
            <a:ext cx="91440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147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1pPr>
            <a:lvl2pPr marL="914400" lvl="1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3pPr>
            <a:lvl4pPr marL="1828800" lvl="3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4pPr>
            <a:lvl5pPr marL="2286000" lvl="4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5pPr>
            <a:lvl6pPr marL="2743200" lvl="5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6pPr>
            <a:lvl7pPr marL="3200400" lvl="6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7pPr>
            <a:lvl8pPr marL="3657600" lvl="7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8pPr>
            <a:lvl9pPr marL="4114800" lvl="8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9pPr>
          </a:lstStyle>
          <a:p>
            <a:endParaRPr/>
          </a:p>
        </p:txBody>
      </p:sp>
      <p:sp>
        <p:nvSpPr>
          <p:cNvPr id="37" name="Google Shape;37;p31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1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1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ntestazione sezione" type="secHead">
  <p:cSld name="SECTION_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4810561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2"/>
          <p:cNvSpPr/>
          <p:nvPr/>
        </p:nvSpPr>
        <p:spPr>
          <a:xfrm>
            <a:off x="0" y="1"/>
            <a:ext cx="12188825" cy="4810560"/>
          </a:xfrm>
          <a:prstGeom prst="rect">
            <a:avLst/>
          </a:prstGeom>
          <a:solidFill>
            <a:schemeClr val="accent1">
              <a:alpha val="5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43" name="Google Shape;43;p32"/>
          <p:cNvSpPr txBox="1">
            <a:spLocks noGrp="1"/>
          </p:cNvSpPr>
          <p:nvPr>
            <p:ph type="title"/>
          </p:nvPr>
        </p:nvSpPr>
        <p:spPr>
          <a:xfrm>
            <a:off x="1522360" y="1905000"/>
            <a:ext cx="9142999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orbel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2"/>
          <p:cNvSpPr txBox="1">
            <a:spLocks noGrp="1"/>
          </p:cNvSpPr>
          <p:nvPr>
            <p:ph type="body" idx="1"/>
          </p:nvPr>
        </p:nvSpPr>
        <p:spPr>
          <a:xfrm>
            <a:off x="1522412" y="5029200"/>
            <a:ext cx="82296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620"/>
              <a:buNone/>
              <a:defRPr sz="1800">
                <a:solidFill>
                  <a:srgbClr val="9E8B8A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440"/>
              <a:buNone/>
              <a:defRPr sz="1600">
                <a:solidFill>
                  <a:srgbClr val="9E8B8A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260"/>
              <a:buNone/>
              <a:defRPr sz="1400">
                <a:solidFill>
                  <a:srgbClr val="9E8B8A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260"/>
              <a:buNone/>
              <a:defRPr sz="1400">
                <a:solidFill>
                  <a:srgbClr val="9E8B8A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260"/>
              <a:buNone/>
              <a:defRPr sz="1400">
                <a:solidFill>
                  <a:srgbClr val="9E8B8A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260"/>
              <a:buNone/>
              <a:defRPr sz="1400">
                <a:solidFill>
                  <a:srgbClr val="9E8B8A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260"/>
              <a:buNone/>
              <a:defRPr sz="1400">
                <a:solidFill>
                  <a:srgbClr val="9E8B8A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E8B8A"/>
              </a:buClr>
              <a:buSzPts val="1260"/>
              <a:buNone/>
              <a:defRPr sz="1400">
                <a:solidFill>
                  <a:srgbClr val="9E8B8A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32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2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2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48" name="Google Shape;48;p32"/>
          <p:cNvSpPr/>
          <p:nvPr/>
        </p:nvSpPr>
        <p:spPr>
          <a:xfrm>
            <a:off x="1057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 extrusionOk="0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rgbClr val="FDF7E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3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3"/>
          <p:cNvSpPr txBox="1">
            <a:spLocks noGrp="1"/>
          </p:cNvSpPr>
          <p:nvPr>
            <p:ph type="body" idx="1"/>
          </p:nvPr>
        </p:nvSpPr>
        <p:spPr>
          <a:xfrm>
            <a:off x="1522413" y="1905000"/>
            <a:ext cx="4416552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Char char="▪"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2000"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 sz="1800"/>
            </a:lvl3pPr>
            <a:lvl4pPr marL="1828800" lvl="3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4pPr>
            <a:lvl5pPr marL="2286000" lvl="4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5pPr>
            <a:lvl6pPr marL="2743200" lvl="5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6pPr>
            <a:lvl7pPr marL="3200400" lvl="6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7pPr>
            <a:lvl8pPr marL="3657600" lvl="7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8pPr>
            <a:lvl9pPr marL="4114800" lvl="8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9pPr>
          </a:lstStyle>
          <a:p>
            <a:endParaRPr/>
          </a:p>
        </p:txBody>
      </p:sp>
      <p:sp>
        <p:nvSpPr>
          <p:cNvPr id="52" name="Google Shape;52;p33"/>
          <p:cNvSpPr txBox="1">
            <a:spLocks noGrp="1"/>
          </p:cNvSpPr>
          <p:nvPr>
            <p:ph type="body" idx="2"/>
          </p:nvPr>
        </p:nvSpPr>
        <p:spPr>
          <a:xfrm>
            <a:off x="6246812" y="1905000"/>
            <a:ext cx="4416552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Char char="▪"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2000"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 sz="1800"/>
            </a:lvl3pPr>
            <a:lvl4pPr marL="1828800" lvl="3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4pPr>
            <a:lvl5pPr marL="2286000" lvl="4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5pPr>
            <a:lvl6pPr marL="2743200" lvl="5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6pPr>
            <a:lvl7pPr marL="3200400" lvl="6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7pPr>
            <a:lvl8pPr marL="3657600" lvl="7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8pPr>
            <a:lvl9pPr marL="4114800" lvl="8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9pPr>
          </a:lstStyle>
          <a:p>
            <a:endParaRPr/>
          </a:p>
        </p:txBody>
      </p:sp>
      <p:sp>
        <p:nvSpPr>
          <p:cNvPr id="53" name="Google Shape;53;p33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3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3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4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rbe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4"/>
          <p:cNvSpPr txBox="1"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None/>
              <a:defRPr sz="2400" b="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34"/>
          <p:cNvSpPr txBox="1">
            <a:spLocks noGrp="1"/>
          </p:cNvSpPr>
          <p:nvPr>
            <p:ph type="body" idx="2"/>
          </p:nvPr>
        </p:nvSpPr>
        <p:spPr>
          <a:xfrm>
            <a:off x="1522413" y="2743200"/>
            <a:ext cx="4416552" cy="3429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Char char="▪"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2000"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 sz="1800"/>
            </a:lvl3pPr>
            <a:lvl4pPr marL="1828800" lvl="3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4pPr>
            <a:lvl5pPr marL="2286000" lvl="4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5pPr>
            <a:lvl6pPr marL="2743200" lvl="5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6pPr>
            <a:lvl7pPr marL="3200400" lvl="6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7pPr>
            <a:lvl8pPr marL="3657600" lvl="7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8pPr>
            <a:lvl9pPr marL="4114800" lvl="8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9pPr>
          </a:lstStyle>
          <a:p>
            <a:endParaRPr/>
          </a:p>
        </p:txBody>
      </p:sp>
      <p:sp>
        <p:nvSpPr>
          <p:cNvPr id="60" name="Google Shape;60;p34"/>
          <p:cNvSpPr txBox="1">
            <a:spLocks noGrp="1"/>
          </p:cNvSpPr>
          <p:nvPr>
            <p:ph type="body" idx="3"/>
          </p:nvPr>
        </p:nvSpPr>
        <p:spPr>
          <a:xfrm>
            <a:off x="6246812" y="1905000"/>
            <a:ext cx="4416552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None/>
              <a:defRPr sz="2400" b="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34"/>
          <p:cNvSpPr txBox="1">
            <a:spLocks noGrp="1"/>
          </p:cNvSpPr>
          <p:nvPr>
            <p:ph type="body" idx="4"/>
          </p:nvPr>
        </p:nvSpPr>
        <p:spPr>
          <a:xfrm>
            <a:off x="6246812" y="2743200"/>
            <a:ext cx="4416552" cy="3429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Char char="▪"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2000"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 sz="1800"/>
            </a:lvl3pPr>
            <a:lvl4pPr marL="1828800" lvl="3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4pPr>
            <a:lvl5pPr marL="2286000" lvl="4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5pPr>
            <a:lvl6pPr marL="2743200" lvl="5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6pPr>
            <a:lvl7pPr marL="3200400" lvl="6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7pPr>
            <a:lvl8pPr marL="3657600" lvl="7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8pPr>
            <a:lvl9pPr marL="4114800" lvl="8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9pPr>
          </a:lstStyle>
          <a:p>
            <a:endParaRPr/>
          </a:p>
        </p:txBody>
      </p:sp>
      <p:sp>
        <p:nvSpPr>
          <p:cNvPr id="62" name="Google Shape;62;p34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4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5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5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5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5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6"/>
          <p:cNvSpPr/>
          <p:nvPr/>
        </p:nvSpPr>
        <p:spPr>
          <a:xfrm>
            <a:off x="4494212" y="1905000"/>
            <a:ext cx="6153912" cy="4251960"/>
          </a:xfrm>
          <a:custGeom>
            <a:avLst/>
            <a:gdLst/>
            <a:ahLst/>
            <a:cxnLst/>
            <a:rect l="l" t="t" r="r" b="b"/>
            <a:pathLst>
              <a:path w="1967" h="1369" extrusionOk="0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rgbClr val="FDF7E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2" name="Google Shape;72;p36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rbel"/>
              <a:buNone/>
              <a:defRPr sz="36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6"/>
          <p:cNvSpPr txBox="1">
            <a:spLocks noGrp="1"/>
          </p:cNvSpPr>
          <p:nvPr>
            <p:ph type="body" idx="1"/>
          </p:nvPr>
        </p:nvSpPr>
        <p:spPr>
          <a:xfrm>
            <a:off x="1522413" y="3429000"/>
            <a:ext cx="274320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36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6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body" idx="2"/>
          </p:nvPr>
        </p:nvSpPr>
        <p:spPr>
          <a:xfrm>
            <a:off x="4675568" y="2087880"/>
            <a:ext cx="57912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Char char="▪"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2000"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 sz="1800"/>
            </a:lvl3pPr>
            <a:lvl4pPr marL="1828800" lvl="3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4pPr>
            <a:lvl5pPr marL="2286000" lvl="4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5pPr>
            <a:lvl6pPr marL="2743200" lvl="5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6pPr>
            <a:lvl7pPr marL="3200400" lvl="6" indent="-32003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7pPr>
            <a:lvl8pPr marL="3657600" lvl="7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8pPr>
            <a:lvl9pPr marL="4114800" lvl="8" indent="-32004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6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>
  <p:cSld name="Immagine con didascalia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7"/>
          <p:cNvSpPr/>
          <p:nvPr/>
        </p:nvSpPr>
        <p:spPr>
          <a:xfrm>
            <a:off x="1522413" y="1905000"/>
            <a:ext cx="6153912" cy="4251960"/>
          </a:xfrm>
          <a:custGeom>
            <a:avLst/>
            <a:gdLst/>
            <a:ahLst/>
            <a:cxnLst/>
            <a:rect l="l" t="t" r="r" b="b"/>
            <a:pathLst>
              <a:path w="1967" h="1369" extrusionOk="0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rgbClr val="FDF7E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80" name="Google Shape;80;p37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rbel"/>
              <a:buNone/>
              <a:defRPr sz="36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7"/>
          <p:cNvSpPr txBox="1">
            <a:spLocks noGrp="1"/>
          </p:cNvSpPr>
          <p:nvPr>
            <p:ph type="body" idx="1"/>
          </p:nvPr>
        </p:nvSpPr>
        <p:spPr>
          <a:xfrm>
            <a:off x="7923211" y="3429000"/>
            <a:ext cx="274320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900"/>
            </a:lvl9pPr>
          </a:lstStyle>
          <a:p>
            <a:endParaRPr/>
          </a:p>
        </p:txBody>
      </p:sp>
      <p:sp>
        <p:nvSpPr>
          <p:cNvPr id="82" name="Google Shape;82;p37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7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7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85" name="Google Shape;85;p37"/>
          <p:cNvSpPr>
            <a:spLocks noGrp="1"/>
          </p:cNvSpPr>
          <p:nvPr>
            <p:ph type="pic" idx="2"/>
          </p:nvPr>
        </p:nvSpPr>
        <p:spPr>
          <a:xfrm>
            <a:off x="1706880" y="2087880"/>
            <a:ext cx="5784978" cy="3886200"/>
          </a:xfrm>
          <a:prstGeom prst="rect">
            <a:avLst/>
          </a:prstGeom>
          <a:solidFill>
            <a:srgbClr val="FBF1D0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8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8"/>
          <p:cNvSpPr txBox="1">
            <a:spLocks noGrp="1"/>
          </p:cNvSpPr>
          <p:nvPr>
            <p:ph type="body" idx="1"/>
          </p:nvPr>
        </p:nvSpPr>
        <p:spPr>
          <a:xfrm rot="5400000">
            <a:off x="3960813" y="-533400"/>
            <a:ext cx="4267200" cy="9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147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1pPr>
            <a:lvl2pPr marL="914400" lvl="1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3pPr>
            <a:lvl4pPr marL="1828800" lvl="3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4pPr>
            <a:lvl5pPr marL="2286000" lvl="4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5pPr>
            <a:lvl6pPr marL="2743200" lvl="5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6pPr>
            <a:lvl7pPr marL="3200400" lvl="6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7pPr>
            <a:lvl8pPr marL="3657600" lvl="7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8pPr>
            <a:lvl9pPr marL="4114800" lvl="8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9pPr>
          </a:lstStyle>
          <a:p>
            <a:endParaRPr/>
          </a:p>
        </p:txBody>
      </p:sp>
      <p:sp>
        <p:nvSpPr>
          <p:cNvPr id="89" name="Google Shape;89;p38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8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8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olo e testo verticale" type="vertTitleAndTx">
  <p:cSld name="VERTICAL_TITLE_AND_VERTICAL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931453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39"/>
          <p:cNvSpPr/>
          <p:nvPr/>
        </p:nvSpPr>
        <p:spPr>
          <a:xfrm>
            <a:off x="1" y="1"/>
            <a:ext cx="9218611" cy="6858000"/>
          </a:xfrm>
          <a:prstGeom prst="rect">
            <a:avLst/>
          </a:prstGeom>
          <a:solidFill>
            <a:schemeClr val="accent1">
              <a:alpha val="5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5" name="Google Shape;95;p39"/>
          <p:cNvSpPr/>
          <p:nvPr/>
        </p:nvSpPr>
        <p:spPr>
          <a:xfrm rot="5400000">
            <a:off x="5885540" y="3333074"/>
            <a:ext cx="6858000" cy="191857"/>
          </a:xfrm>
          <a:custGeom>
            <a:avLst/>
            <a:gdLst/>
            <a:ahLst/>
            <a:cxnLst/>
            <a:rect l="l" t="t" r="r" b="b"/>
            <a:pathLst>
              <a:path w="12186710" h="191857" extrusionOk="0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rgbClr val="FDF7E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6" name="Google Shape;96;p39"/>
          <p:cNvSpPr txBox="1">
            <a:spLocks noGrp="1"/>
          </p:cNvSpPr>
          <p:nvPr>
            <p:ph type="body" idx="1"/>
          </p:nvPr>
        </p:nvSpPr>
        <p:spPr>
          <a:xfrm rot="5400000">
            <a:off x="2509634" y="-301421"/>
            <a:ext cx="5486400" cy="7460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147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1pPr>
            <a:lvl2pPr marL="914400" lvl="1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3pPr>
            <a:lvl4pPr marL="1828800" lvl="3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4pPr>
            <a:lvl5pPr marL="2286000" lvl="4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5pPr>
            <a:lvl6pPr marL="2743200" lvl="5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6pPr>
            <a:lvl7pPr marL="3200400" lvl="6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7pPr>
            <a:lvl8pPr marL="3657600" lvl="7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8pPr>
            <a:lvl9pPr marL="4114800" lvl="8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9pPr>
          </a:lstStyle>
          <a:p>
            <a:endParaRPr/>
          </a:p>
        </p:txBody>
      </p:sp>
      <p:sp>
        <p:nvSpPr>
          <p:cNvPr id="97" name="Google Shape;97;p39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9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9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00" name="Google Shape;100;p39"/>
          <p:cNvSpPr txBox="1">
            <a:spLocks noGrp="1"/>
          </p:cNvSpPr>
          <p:nvPr>
            <p:ph type="title"/>
          </p:nvPr>
        </p:nvSpPr>
        <p:spPr>
          <a:xfrm rot="5400000">
            <a:off x="7463167" y="2781300"/>
            <a:ext cx="5486400" cy="1295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Two Content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0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3" name="Google Shape;103;p40"/>
          <p:cNvSpPr/>
          <p:nvPr/>
        </p:nvSpPr>
        <p:spPr>
          <a:xfrm>
            <a:off x="1" y="223"/>
            <a:ext cx="12188824" cy="1028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4" name="Google Shape;104;p40"/>
          <p:cNvSpPr/>
          <p:nvPr/>
        </p:nvSpPr>
        <p:spPr>
          <a:xfrm>
            <a:off x="5866948" y="1"/>
            <a:ext cx="6321875" cy="599949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5" name="Google Shape;105;p40"/>
          <p:cNvSpPr/>
          <p:nvPr/>
        </p:nvSpPr>
        <p:spPr>
          <a:xfrm>
            <a:off x="1" y="0"/>
            <a:ext cx="12114454" cy="102057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6" name="Google Shape;106;p40"/>
          <p:cNvSpPr/>
          <p:nvPr/>
        </p:nvSpPr>
        <p:spPr>
          <a:xfrm>
            <a:off x="-1103" y="52323"/>
            <a:ext cx="12190944" cy="90182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7" name="Google Shape;107;p40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607A"/>
              </a:buClr>
              <a:buSzPts val="4500"/>
              <a:buFont typeface="Arial"/>
              <a:buNone/>
              <a:defRPr sz="4500" b="0" i="0">
                <a:solidFill>
                  <a:srgbClr val="04607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40"/>
          <p:cNvSpPr txBox="1">
            <a:spLocks noGrp="1"/>
          </p:cNvSpPr>
          <p:nvPr>
            <p:ph type="body" idx="1"/>
          </p:nvPr>
        </p:nvSpPr>
        <p:spPr>
          <a:xfrm>
            <a:off x="609441" y="1577340"/>
            <a:ext cx="5302139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Char char="▪"/>
              <a:defRPr/>
            </a:lvl1pPr>
            <a:lvl2pPr marL="914400" lvl="1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3pPr>
            <a:lvl4pPr marL="1828800" lvl="3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4pPr>
            <a:lvl5pPr marL="2286000" lvl="4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5pPr>
            <a:lvl6pPr marL="2743200" lvl="5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6pPr>
            <a:lvl7pPr marL="3200400" lvl="6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7pPr>
            <a:lvl8pPr marL="3657600" lvl="7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8pPr>
            <a:lvl9pPr marL="4114800" lvl="8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9pPr>
          </a:lstStyle>
          <a:p>
            <a:endParaRPr/>
          </a:p>
        </p:txBody>
      </p:sp>
      <p:sp>
        <p:nvSpPr>
          <p:cNvPr id="109" name="Google Shape;109;p40"/>
          <p:cNvSpPr txBox="1">
            <a:spLocks noGrp="1"/>
          </p:cNvSpPr>
          <p:nvPr>
            <p:ph type="body" idx="2"/>
          </p:nvPr>
        </p:nvSpPr>
        <p:spPr>
          <a:xfrm>
            <a:off x="6277245" y="1577340"/>
            <a:ext cx="5302139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Char char="▪"/>
              <a:defRPr/>
            </a:lvl1pPr>
            <a:lvl2pPr marL="914400" lvl="1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2pPr>
            <a:lvl3pPr marL="1371600" lvl="2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3pPr>
            <a:lvl4pPr marL="1828800" lvl="3" indent="-33146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4pPr>
            <a:lvl5pPr marL="2286000" lvl="4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5pPr>
            <a:lvl6pPr marL="2743200" lvl="5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6pPr>
            <a:lvl7pPr marL="3200400" lvl="6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7pPr>
            <a:lvl8pPr marL="3657600" lvl="7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8pPr>
            <a:lvl9pPr marL="4114800" lvl="8" indent="-33147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Char char="▪"/>
              <a:defRPr/>
            </a:lvl9pPr>
          </a:lstStyle>
          <a:p>
            <a:endParaRPr/>
          </a:p>
        </p:txBody>
      </p:sp>
      <p:sp>
        <p:nvSpPr>
          <p:cNvPr id="110" name="Google Shape;110;p40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9E8B8A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40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9E8B8A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40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9E8B8A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 sz="1000"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rbel"/>
              <a:buNone/>
              <a:defRPr sz="3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11" name="Google Shape;11;p2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0" y="1628776"/>
            <a:ext cx="12188825" cy="522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8"/>
          <p:cNvSpPr/>
          <p:nvPr/>
        </p:nvSpPr>
        <p:spPr>
          <a:xfrm>
            <a:off x="0" y="1535908"/>
            <a:ext cx="12188825" cy="5322093"/>
          </a:xfrm>
          <a:prstGeom prst="rect">
            <a:avLst/>
          </a:prstGeom>
          <a:solidFill>
            <a:schemeClr val="accent1">
              <a:alpha val="5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" name="Google Shape;13;p28"/>
          <p:cNvSpPr txBox="1">
            <a:spLocks noGrp="1"/>
          </p:cNvSpPr>
          <p:nvPr>
            <p:ph type="body" idx="1"/>
          </p:nvPr>
        </p:nvSpPr>
        <p:spPr>
          <a:xfrm>
            <a:off x="1522413" y="1905000"/>
            <a:ext cx="91440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576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3146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2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2003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2003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2003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2003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2004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2004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4" name="Google Shape;14;p28"/>
          <p:cNvSpPr txBox="1">
            <a:spLocks noGrp="1"/>
          </p:cNvSpPr>
          <p:nvPr>
            <p:ph type="dt" idx="10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5" name="Google Shape;15;p28"/>
          <p:cNvSpPr txBox="1">
            <a:spLocks noGrp="1"/>
          </p:cNvSpPr>
          <p:nvPr>
            <p:ph type="ftr" idx="11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6" name="Google Shape;16;p28"/>
          <p:cNvSpPr txBox="1">
            <a:spLocks noGrp="1"/>
          </p:cNvSpPr>
          <p:nvPr>
            <p:ph type="sldNum" idx="12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7" name="Google Shape;17;p28"/>
          <p:cNvSpPr/>
          <p:nvPr/>
        </p:nvSpPr>
        <p:spPr>
          <a:xfrm>
            <a:off x="1057" y="1470256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 extrusionOk="0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rgbClr val="FDF7E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gif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"/>
          <p:cNvSpPr txBox="1"/>
          <p:nvPr/>
        </p:nvSpPr>
        <p:spPr>
          <a:xfrm>
            <a:off x="333858" y="2060848"/>
            <a:ext cx="5256584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STORIA DI ISRAELE</a:t>
            </a:r>
            <a:endParaRPr/>
          </a:p>
        </p:txBody>
      </p:sp>
      <p:pic>
        <p:nvPicPr>
          <p:cNvPr id="118" name="Google Shape;118;p1" descr="Immagine che contiene testo, piatto, serviziodatavola, stoviglie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5423" y="1340768"/>
            <a:ext cx="6059630" cy="3528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"/>
          <p:cNvSpPr txBox="1"/>
          <p:nvPr/>
        </p:nvSpPr>
        <p:spPr>
          <a:xfrm>
            <a:off x="-1" y="476672"/>
            <a:ext cx="12188825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Come conosciamo la storia di Israele?</a:t>
            </a:r>
            <a:endParaRPr/>
          </a:p>
        </p:txBody>
      </p:sp>
      <p:pic>
        <p:nvPicPr>
          <p:cNvPr id="124" name="Google Shape;12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3772" y="1892446"/>
            <a:ext cx="2687313" cy="3463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06780" y="2060848"/>
            <a:ext cx="2376264" cy="3715148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"/>
          <p:cNvSpPr txBox="1"/>
          <p:nvPr/>
        </p:nvSpPr>
        <p:spPr>
          <a:xfrm>
            <a:off x="9550796" y="1297178"/>
            <a:ext cx="2417853" cy="867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Documenti extrabiblici</a:t>
            </a:r>
            <a:endParaRPr/>
          </a:p>
        </p:txBody>
      </p:sp>
      <p:sp>
        <p:nvSpPr>
          <p:cNvPr id="127" name="Google Shape;127;p2"/>
          <p:cNvSpPr txBox="1"/>
          <p:nvPr/>
        </p:nvSpPr>
        <p:spPr>
          <a:xfrm>
            <a:off x="9418818" y="5949280"/>
            <a:ext cx="2681808" cy="75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Stele di Merenptah 1209-1208 a.C.  </a:t>
            </a:r>
            <a:endParaRPr/>
          </a:p>
        </p:txBody>
      </p:sp>
      <p:pic>
        <p:nvPicPr>
          <p:cNvPr id="128" name="Google Shape;128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02294" y="2636912"/>
            <a:ext cx="5563595" cy="345638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"/>
          <p:cNvSpPr txBox="1"/>
          <p:nvPr/>
        </p:nvSpPr>
        <p:spPr>
          <a:xfrm>
            <a:off x="4882294" y="1906093"/>
            <a:ext cx="2603594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Archeologia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"/>
          <p:cNvSpPr/>
          <p:nvPr/>
        </p:nvSpPr>
        <p:spPr>
          <a:xfrm>
            <a:off x="146847" y="4005062"/>
            <a:ext cx="3149691" cy="2592288"/>
          </a:xfrm>
          <a:prstGeom prst="verticalScroll">
            <a:avLst>
              <a:gd name="adj" fmla="val 12500"/>
            </a:avLst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28575" cap="flat" cmpd="sng">
            <a:solidFill>
              <a:srgbClr val="76912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5" name="Google Shape;135;p3"/>
          <p:cNvSpPr/>
          <p:nvPr/>
        </p:nvSpPr>
        <p:spPr>
          <a:xfrm>
            <a:off x="3124586" y="4005062"/>
            <a:ext cx="3149691" cy="2592288"/>
          </a:xfrm>
          <a:prstGeom prst="verticalScroll">
            <a:avLst>
              <a:gd name="adj" fmla="val 12500"/>
            </a:avLst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28575" cap="flat" cmpd="sng">
            <a:solidFill>
              <a:srgbClr val="76912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6" name="Google Shape;136;p3"/>
          <p:cNvSpPr/>
          <p:nvPr/>
        </p:nvSpPr>
        <p:spPr>
          <a:xfrm>
            <a:off x="6102325" y="4005064"/>
            <a:ext cx="3149691" cy="2592288"/>
          </a:xfrm>
          <a:prstGeom prst="verticalScroll">
            <a:avLst>
              <a:gd name="adj" fmla="val 12500"/>
            </a:avLst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28575" cap="flat" cmpd="sng">
            <a:solidFill>
              <a:srgbClr val="76912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7" name="Google Shape;137;p3"/>
          <p:cNvSpPr/>
          <p:nvPr/>
        </p:nvSpPr>
        <p:spPr>
          <a:xfrm>
            <a:off x="9013069" y="4005064"/>
            <a:ext cx="3149691" cy="2592288"/>
          </a:xfrm>
          <a:prstGeom prst="verticalScroll">
            <a:avLst>
              <a:gd name="adj" fmla="val 12500"/>
            </a:avLst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28575" cap="flat" cmpd="sng">
            <a:solidFill>
              <a:srgbClr val="76912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747390" y="4978040"/>
            <a:ext cx="241785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TORAH</a:t>
            </a:r>
            <a:endParaRPr/>
          </a:p>
        </p:txBody>
      </p:sp>
      <p:sp>
        <p:nvSpPr>
          <p:cNvPr id="139" name="Google Shape;139;p3"/>
          <p:cNvSpPr txBox="1"/>
          <p:nvPr/>
        </p:nvSpPr>
        <p:spPr>
          <a:xfrm>
            <a:off x="3486182" y="4701042"/>
            <a:ext cx="241785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LIBRI STORICI</a:t>
            </a:r>
            <a:endParaRPr/>
          </a:p>
        </p:txBody>
      </p:sp>
      <p:sp>
        <p:nvSpPr>
          <p:cNvPr id="140" name="Google Shape;140;p3"/>
          <p:cNvSpPr txBox="1"/>
          <p:nvPr/>
        </p:nvSpPr>
        <p:spPr>
          <a:xfrm>
            <a:off x="6358378" y="4686153"/>
            <a:ext cx="266429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LIBRI PROFETICI</a:t>
            </a:r>
            <a:endParaRPr/>
          </a:p>
        </p:txBody>
      </p:sp>
      <p:sp>
        <p:nvSpPr>
          <p:cNvPr id="141" name="Google Shape;141;p3"/>
          <p:cNvSpPr txBox="1"/>
          <p:nvPr/>
        </p:nvSpPr>
        <p:spPr>
          <a:xfrm>
            <a:off x="9259589" y="4703766"/>
            <a:ext cx="2664296" cy="1089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LIBRI</a:t>
            </a:r>
            <a:r>
              <a:rPr lang="it-IT" sz="4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SAPIENZIALI</a:t>
            </a:r>
            <a:endParaRPr sz="40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2" name="Google Shape;142;p3"/>
          <p:cNvSpPr txBox="1"/>
          <p:nvPr/>
        </p:nvSpPr>
        <p:spPr>
          <a:xfrm>
            <a:off x="90932" y="169879"/>
            <a:ext cx="4333392" cy="3637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L’Antico Testamento è composto da 46 libri, scritti prevalentemente in ebraico (alcuni in greco). Si differenziano per AUTORE, EPOCA e GENERE LETTERARIO. Si suddividono in:</a:t>
            </a:r>
            <a:endParaRPr/>
          </a:p>
        </p:txBody>
      </p:sp>
      <p:pic>
        <p:nvPicPr>
          <p:cNvPr id="143" name="Google Shape;143;p3"/>
          <p:cNvPicPr preferRelativeResize="0"/>
          <p:nvPr/>
        </p:nvPicPr>
        <p:blipFill rotWithShape="1">
          <a:blip r:embed="rId4">
            <a:alphaModFix/>
          </a:blip>
          <a:srcRect t="12201" b="19550"/>
          <a:stretch/>
        </p:blipFill>
        <p:spPr>
          <a:xfrm>
            <a:off x="4383742" y="41692"/>
            <a:ext cx="7759210" cy="3894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9756" y="342291"/>
            <a:ext cx="4968552" cy="638813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4"/>
          <p:cNvSpPr txBox="1"/>
          <p:nvPr/>
        </p:nvSpPr>
        <p:spPr>
          <a:xfrm>
            <a:off x="5162659" y="127572"/>
            <a:ext cx="6696744" cy="6740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 libri più antichi sono i testi profetici e poi i libri storici.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 Torah, pur raccontando di vicende databili tra il 1800 a.C. circa e il 1200 a.C circa, E’ STATA REDATTA DOPO IL 520 a.C.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Raccoglie tradizioni antiche tramandate oralmente, di cui è però chiaramente difficile verificare la storicità.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Vengono utilizzati racconti antichi per parlare del presente. </a:t>
            </a:r>
            <a:endParaRPr sz="2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/>
          <p:nvPr/>
        </p:nvSpPr>
        <p:spPr>
          <a:xfrm>
            <a:off x="189756" y="620688"/>
            <a:ext cx="6886501" cy="233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 Bibbia è affidabile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dal punto di vista storico?</a:t>
            </a:r>
            <a:endParaRPr/>
          </a:p>
        </p:txBody>
      </p:sp>
      <p:pic>
        <p:nvPicPr>
          <p:cNvPr id="155" name="Google Shape;15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4452" y="35670"/>
            <a:ext cx="5904046" cy="309634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5"/>
          <p:cNvSpPr txBox="1"/>
          <p:nvPr/>
        </p:nvSpPr>
        <p:spPr>
          <a:xfrm>
            <a:off x="693812" y="3532941"/>
            <a:ext cx="4320480" cy="2419124"/>
          </a:xfrm>
          <a:prstGeom prst="rect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Il primo interesse di chi ha scritto la Bibbia non era raccontare la storia di Israele ma la vicenda dell’alleanza tra Dio e gli uomini.</a:t>
            </a:r>
            <a:endParaRPr/>
          </a:p>
        </p:txBody>
      </p:sp>
      <p:sp>
        <p:nvSpPr>
          <p:cNvPr id="157" name="Google Shape;157;p5"/>
          <p:cNvSpPr txBox="1"/>
          <p:nvPr/>
        </p:nvSpPr>
        <p:spPr>
          <a:xfrm>
            <a:off x="6471795" y="3497918"/>
            <a:ext cx="4320480" cy="1643527"/>
          </a:xfrm>
          <a:prstGeom prst="rect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Nella Bibbia tuttavia sono raccontati alcuni fatti realmente avvenuti al popolo di Israele.</a:t>
            </a:r>
            <a:endParaRPr/>
          </a:p>
        </p:txBody>
      </p:sp>
      <p:sp>
        <p:nvSpPr>
          <p:cNvPr id="158" name="Google Shape;158;p5"/>
          <p:cNvSpPr txBox="1"/>
          <p:nvPr/>
        </p:nvSpPr>
        <p:spPr>
          <a:xfrm>
            <a:off x="5302324" y="5443658"/>
            <a:ext cx="6659423" cy="1089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Bisogna distinguere cosa è realmente avvenuto e cosa no.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 txBox="1"/>
          <p:nvPr/>
        </p:nvSpPr>
        <p:spPr>
          <a:xfrm>
            <a:off x="0" y="0"/>
            <a:ext cx="12188825" cy="1144929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RACCONTI DELLA TORAH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64" name="Google Shape;164;p6"/>
          <p:cNvSpPr txBox="1"/>
          <p:nvPr/>
        </p:nvSpPr>
        <p:spPr>
          <a:xfrm>
            <a:off x="3286100" y="1268760"/>
            <a:ext cx="3240359" cy="2405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1800-1700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a.C. circa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Abramo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Isacco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Giacobbe</a:t>
            </a:r>
            <a:endParaRPr/>
          </a:p>
        </p:txBody>
      </p:sp>
      <p:pic>
        <p:nvPicPr>
          <p:cNvPr id="165" name="Google Shape;16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494" y="1268760"/>
            <a:ext cx="3131840" cy="2348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6"/>
          <p:cNvPicPr preferRelativeResize="0"/>
          <p:nvPr/>
        </p:nvPicPr>
        <p:blipFill rotWithShape="1">
          <a:blip r:embed="rId4">
            <a:alphaModFix/>
          </a:blip>
          <a:srcRect l="6643" r="29092"/>
          <a:stretch/>
        </p:blipFill>
        <p:spPr>
          <a:xfrm>
            <a:off x="49334" y="4005064"/>
            <a:ext cx="3132000" cy="2436862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6"/>
          <p:cNvSpPr txBox="1"/>
          <p:nvPr/>
        </p:nvSpPr>
        <p:spPr>
          <a:xfrm>
            <a:off x="3286100" y="3832145"/>
            <a:ext cx="2870887" cy="2793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1700 a.C. circa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Giuseppe trasferisce la famiglia di Israele in Egitto</a:t>
            </a:r>
            <a:endParaRPr/>
          </a:p>
        </p:txBody>
      </p:sp>
      <p:pic>
        <p:nvPicPr>
          <p:cNvPr id="168" name="Google Shape;168;p6"/>
          <p:cNvPicPr preferRelativeResize="0"/>
          <p:nvPr/>
        </p:nvPicPr>
        <p:blipFill rotWithShape="1">
          <a:blip r:embed="rId5">
            <a:alphaModFix/>
          </a:blip>
          <a:srcRect l="9936" r="638"/>
          <a:stretch/>
        </p:blipFill>
        <p:spPr>
          <a:xfrm>
            <a:off x="6094412" y="1303040"/>
            <a:ext cx="3240000" cy="2297252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6"/>
          <p:cNvSpPr txBox="1"/>
          <p:nvPr/>
        </p:nvSpPr>
        <p:spPr>
          <a:xfrm>
            <a:off x="9478789" y="1268760"/>
            <a:ext cx="2663935" cy="2405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1700 - 1200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a.C. circa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Israele è in Egitto, dove diventa schiavo</a:t>
            </a:r>
            <a:endParaRPr/>
          </a:p>
        </p:txBody>
      </p:sp>
      <p:pic>
        <p:nvPicPr>
          <p:cNvPr id="170" name="Google Shape;170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4412" y="4021038"/>
            <a:ext cx="3227851" cy="2420888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6"/>
          <p:cNvSpPr txBox="1"/>
          <p:nvPr/>
        </p:nvSpPr>
        <p:spPr>
          <a:xfrm>
            <a:off x="9478789" y="3959156"/>
            <a:ext cx="2663935" cy="289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1200 a.C. circa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Uscita dall’Egitto e ingresso nella terra promessa</a:t>
            </a:r>
            <a:endParaRPr sz="11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4412" y="-2835696"/>
            <a:ext cx="8072053" cy="10587352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8"/>
          <p:cNvSpPr txBox="1"/>
          <p:nvPr/>
        </p:nvSpPr>
        <p:spPr>
          <a:xfrm>
            <a:off x="1" y="0"/>
            <a:ext cx="6094411" cy="1144929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 CONQUISTA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85" name="Google Shape;185;p8"/>
          <p:cNvSpPr txBox="1"/>
          <p:nvPr/>
        </p:nvSpPr>
        <p:spPr>
          <a:xfrm>
            <a:off x="310903" y="1558050"/>
            <a:ext cx="5472608" cy="207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1200-1150 a.C. circa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Conquista di Canaan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(Libro di Giosué)</a:t>
            </a:r>
            <a:endParaRPr/>
          </a:p>
        </p:txBody>
      </p:sp>
      <p:sp>
        <p:nvSpPr>
          <p:cNvPr id="186" name="Google Shape;186;p8"/>
          <p:cNvSpPr txBox="1"/>
          <p:nvPr/>
        </p:nvSpPr>
        <p:spPr>
          <a:xfrm>
            <a:off x="310903" y="4149080"/>
            <a:ext cx="5472608" cy="207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1150-1025 a.C. circa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Epoca dei Giudici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(Libro dei Giudici)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"/>
          <p:cNvSpPr/>
          <p:nvPr/>
        </p:nvSpPr>
        <p:spPr>
          <a:xfrm>
            <a:off x="117748" y="908720"/>
            <a:ext cx="11953328" cy="58939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900" b="1">
                <a:solidFill>
                  <a:srgbClr val="222222"/>
                </a:solidFill>
                <a:latin typeface="Corbel"/>
                <a:ea typeface="Corbel"/>
                <a:cs typeface="Corbel"/>
                <a:sym typeface="Corbel"/>
              </a:rPr>
              <a:t>Il settimo giorno si alzarono allo spuntare dell'alba e girarono intorno alla città sette volte, secondo questo cerimoniale; soltanto in quel giorno fecero sette volte il giro intorno alla città. Alla settima volta i sacerdoti diedero fiato alle trombe e Giosuè disse al popolo: «Lanciate il grido di guerra, perché il Signore vi consegna la città.</a:t>
            </a:r>
            <a:r>
              <a:rPr lang="it-IT" sz="2900" b="1" baseline="30000">
                <a:solidFill>
                  <a:srgbClr val="990000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it-IT" sz="2900" b="1">
                <a:solidFill>
                  <a:srgbClr val="222222"/>
                </a:solidFill>
                <a:latin typeface="Corbel"/>
                <a:ea typeface="Corbel"/>
                <a:cs typeface="Corbel"/>
                <a:sym typeface="Corbel"/>
              </a:rPr>
              <a:t>Questa città, con quanto vi è in essa, sarà votata allo sterminio per il Signore. […] Tutto l'argento e l'oro e gli oggetti di bronzo e di ferro sono consacrati al Signore: devono entrare nel tesoro del Signore». Il popolo lanciò il grido di guerra e suonarono le trombe. Come il popolo udì il suono della tromba e lanciò un grande grido di guerra, le mura della città crollarono su se stesse; il popolo salì verso la città, ciascuno diritto davanti a sé, e si impadronirono della città. Votarono allo sterminio tutto quanto c'era in città: uomini e donne, giovani e vecchi, buoi, pecore e asini, tutto passarono a fil di spada.</a:t>
            </a:r>
            <a:endParaRPr sz="29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92" name="Google Shape;192;p9"/>
          <p:cNvSpPr txBox="1"/>
          <p:nvPr/>
        </p:nvSpPr>
        <p:spPr>
          <a:xfrm>
            <a:off x="1" y="0"/>
            <a:ext cx="12188824" cy="701731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   La presa di Gerico                                </a:t>
            </a:r>
            <a:r>
              <a:rPr lang="it-IT" sz="24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(Libro di Giosuè, capitolo 6)</a:t>
            </a:r>
            <a:endParaRPr sz="4400" b="1" i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"/>
          <p:cNvSpPr txBox="1"/>
          <p:nvPr/>
        </p:nvSpPr>
        <p:spPr>
          <a:xfrm>
            <a:off x="117748" y="476672"/>
            <a:ext cx="8784976" cy="216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DUE DOMANDE: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685800" marR="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98" name="Google Shape;198;p10"/>
          <p:cNvSpPr txBox="1"/>
          <p:nvPr/>
        </p:nvSpPr>
        <p:spPr>
          <a:xfrm>
            <a:off x="333772" y="1918186"/>
            <a:ext cx="5472608" cy="4939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685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•"/>
            </a:pPr>
            <a:r>
              <a:rPr lang="it-IT" sz="5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Ma allora Dio vuole la guerra?</a:t>
            </a:r>
            <a:endParaRPr/>
          </a:p>
          <a:p>
            <a:pPr marL="685800" marR="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endParaRPr sz="5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685800" marR="0" lvl="0" indent="-685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•"/>
            </a:pPr>
            <a:r>
              <a:rPr lang="it-IT" sz="5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Ma non è Dio di tutti i popoli?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685800" marR="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99" name="Google Shape;199;p10"/>
          <p:cNvPicPr preferRelativeResize="0"/>
          <p:nvPr/>
        </p:nvPicPr>
        <p:blipFill rotWithShape="1">
          <a:blip r:embed="rId3">
            <a:alphaModFix/>
          </a:blip>
          <a:srcRect l="36035" r="-35892"/>
          <a:stretch/>
        </p:blipFill>
        <p:spPr>
          <a:xfrm>
            <a:off x="6166420" y="0"/>
            <a:ext cx="939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"/>
          <p:cNvSpPr txBox="1"/>
          <p:nvPr/>
        </p:nvSpPr>
        <p:spPr>
          <a:xfrm>
            <a:off x="189756" y="127364"/>
            <a:ext cx="10081120" cy="715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5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Bisogna ricordarsi del contesto storico:</a:t>
            </a:r>
            <a:endParaRPr/>
          </a:p>
        </p:txBody>
      </p:sp>
      <p:sp>
        <p:nvSpPr>
          <p:cNvPr id="205" name="Google Shape;205;p11"/>
          <p:cNvSpPr txBox="1"/>
          <p:nvPr/>
        </p:nvSpPr>
        <p:spPr>
          <a:xfrm>
            <a:off x="261764" y="1124744"/>
            <a:ext cx="6120680" cy="6878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685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 Bibbia è la storia della ricerca su Dio, che progredisce un po’ per volta: non tutte le immagini di dio contenute nella Bibbia sono il Dio vero.</a:t>
            </a:r>
            <a:endParaRPr/>
          </a:p>
          <a:p>
            <a:pPr marL="685800" marR="0" lvl="0" indent="-584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685800" marR="0" lvl="0" indent="-685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Originariamente Israele, come i popoli vicini, era ENOTEISTA:  ammetteva l’esistenza di più dei, tra i quali il Dio di Israele è il più potente.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685800" marR="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06" name="Google Shape;206;p11"/>
          <p:cNvSpPr/>
          <p:nvPr/>
        </p:nvSpPr>
        <p:spPr>
          <a:xfrm>
            <a:off x="6670476" y="916797"/>
            <a:ext cx="5184576" cy="5765139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76912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07" name="Google Shape;207;p11"/>
          <p:cNvSpPr txBox="1"/>
          <p:nvPr/>
        </p:nvSpPr>
        <p:spPr>
          <a:xfrm>
            <a:off x="6820426" y="1064500"/>
            <a:ext cx="4932548" cy="6041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Dio presiede l'assemblea divina,</a:t>
            </a:r>
            <a:b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giudica in mezzo agli dèi: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Fino a quando emetterete sentenze ingiuste</a:t>
            </a:r>
            <a:b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 sosterrete la parte dei malvagi?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«Difendete il debole e l'orfano,</a:t>
            </a:r>
            <a:b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al povero e al misero fate giustizia!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Salvate il debole e l'indigente,</a:t>
            </a:r>
            <a:b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liberatelo dalla mano dei malvagi!».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Non capiscono, non vogliono intendere,</a:t>
            </a:r>
            <a:b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camminano nelle tenebre;</a:t>
            </a:r>
            <a:b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vacillano tutte le fondamenta della terra.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Io ho detto: «Voi siete dèi,</a:t>
            </a:r>
            <a:b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siete tutti figli dell'Altissimo,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ma certo morirete come ogni uomo,</a:t>
            </a:r>
            <a:b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cadrete come tutti i potenti».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Àlzati, o Dio, a giudicare la terra,</a:t>
            </a:r>
            <a:b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perché a te appartengono tutte le genti!</a:t>
            </a:r>
            <a:endParaRPr/>
          </a:p>
          <a:p>
            <a:pPr marL="0" marR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SALMO 82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44009" y="4665"/>
            <a:ext cx="5044816" cy="685333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2"/>
          <p:cNvSpPr txBox="1"/>
          <p:nvPr/>
        </p:nvSpPr>
        <p:spPr>
          <a:xfrm>
            <a:off x="1" y="0"/>
            <a:ext cx="7144008" cy="1144929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IL REGNO UNITO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14" name="Google Shape;214;p12"/>
          <p:cNvSpPr txBox="1"/>
          <p:nvPr/>
        </p:nvSpPr>
        <p:spPr>
          <a:xfrm>
            <a:off x="621804" y="1144929"/>
            <a:ext cx="5472608" cy="1809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685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Noto Sans Symbols"/>
              <a:buChar char="❖"/>
            </a:pPr>
            <a:r>
              <a:rPr lang="it-IT" sz="4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1025-1007 a.C. </a:t>
            </a:r>
            <a:r>
              <a:rPr lang="it-IT" sz="4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Regno di Saul</a:t>
            </a:r>
            <a:b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it-IT" sz="32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Primo re di Israele</a:t>
            </a:r>
            <a:endParaRPr sz="4000" b="1" i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15" name="Google Shape;215;p12"/>
          <p:cNvSpPr txBox="1"/>
          <p:nvPr/>
        </p:nvSpPr>
        <p:spPr>
          <a:xfrm>
            <a:off x="615671" y="3072103"/>
            <a:ext cx="6291572" cy="1809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685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Noto Sans Symbols"/>
              <a:buChar char="❖"/>
            </a:pPr>
            <a:r>
              <a:rPr lang="it-IT" sz="4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1007-970 a.C. </a:t>
            </a:r>
            <a:br>
              <a:rPr lang="it-IT" sz="4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it-IT" sz="4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Regno di Davide</a:t>
            </a:r>
            <a:b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it-IT" sz="32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Conquista di Gerusalemme</a:t>
            </a:r>
            <a:endParaRPr sz="4000" b="1" i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16" name="Google Shape;216;p12"/>
          <p:cNvSpPr txBox="1"/>
          <p:nvPr/>
        </p:nvSpPr>
        <p:spPr>
          <a:xfrm>
            <a:off x="615671" y="4999277"/>
            <a:ext cx="6048672" cy="1809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685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Noto Sans Symbols"/>
              <a:buChar char="❖"/>
            </a:pPr>
            <a:r>
              <a:rPr lang="it-IT" sz="4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970-930 a.C. </a:t>
            </a:r>
            <a:br>
              <a:rPr lang="it-IT" sz="4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it-IT" sz="4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Regno di Salomone</a:t>
            </a:r>
            <a:b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it-IT" sz="32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Costruzione del tempio</a:t>
            </a:r>
            <a:endParaRPr sz="4000" b="1" i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3"/>
          <p:cNvSpPr txBox="1"/>
          <p:nvPr/>
        </p:nvSpPr>
        <p:spPr>
          <a:xfrm>
            <a:off x="1" y="0"/>
            <a:ext cx="12188824" cy="1144929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45720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IL TEMPIO DI GERUSALEMME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22" name="Google Shape;222;p13"/>
          <p:cNvPicPr preferRelativeResize="0"/>
          <p:nvPr/>
        </p:nvPicPr>
        <p:blipFill rotWithShape="1">
          <a:blip r:embed="rId3">
            <a:alphaModFix/>
          </a:blip>
          <a:srcRect l="10006" t="-6490" r="-6588" b="6490"/>
          <a:stretch/>
        </p:blipFill>
        <p:spPr>
          <a:xfrm>
            <a:off x="5302324" y="756596"/>
            <a:ext cx="10476000" cy="6101404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3"/>
          <p:cNvSpPr txBox="1"/>
          <p:nvPr/>
        </p:nvSpPr>
        <p:spPr>
          <a:xfrm>
            <a:off x="144017" y="1312640"/>
            <a:ext cx="5014291" cy="542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685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Contiene l’arca dell’alleanza.</a:t>
            </a:r>
            <a:endParaRPr/>
          </a:p>
          <a:p>
            <a:pPr marL="685800" marR="0" lvl="0" indent="-685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È l’unico tempio del giudaismo: c’era solo a Gerusalemme.</a:t>
            </a:r>
            <a:endParaRPr/>
          </a:p>
          <a:p>
            <a:pPr marL="685800" marR="0" lvl="0" indent="-685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Ogni anno ogni ebreo si doveva recare al tempio per la Pasqua.</a:t>
            </a:r>
            <a:endParaRPr/>
          </a:p>
          <a:p>
            <a:pPr marL="685800" marR="0" lvl="0" indent="-685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Era il luogo dell’offerta dei sacrifici prescritti dalla legge.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"/>
          <p:cNvSpPr txBox="1"/>
          <p:nvPr/>
        </p:nvSpPr>
        <p:spPr>
          <a:xfrm>
            <a:off x="1" y="0"/>
            <a:ext cx="6528866" cy="1144929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 DUE REGNI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29" name="Google Shape;22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8867" y="-401446"/>
            <a:ext cx="7375345" cy="7259446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5"/>
          <p:cNvSpPr txBox="1"/>
          <p:nvPr/>
        </p:nvSpPr>
        <p:spPr>
          <a:xfrm>
            <a:off x="-42570" y="1217205"/>
            <a:ext cx="6571437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930 a.C.</a:t>
            </a: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: </a:t>
            </a:r>
            <a:r>
              <a:rPr lang="it-IT" sz="4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muore Salomone</a:t>
            </a:r>
            <a:endParaRPr sz="4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1" name="Google Shape;231;p15"/>
          <p:cNvSpPr/>
          <p:nvPr/>
        </p:nvSpPr>
        <p:spPr>
          <a:xfrm>
            <a:off x="3080417" y="1821705"/>
            <a:ext cx="325461" cy="546346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28575" cap="flat" cmpd="sng">
            <a:solidFill>
              <a:srgbClr val="76912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2" name="Google Shape;232;p15"/>
          <p:cNvSpPr txBox="1"/>
          <p:nvPr/>
        </p:nvSpPr>
        <p:spPr>
          <a:xfrm>
            <a:off x="1320218" y="2325973"/>
            <a:ext cx="38884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Il regno si divide</a:t>
            </a:r>
            <a:endParaRPr/>
          </a:p>
        </p:txBody>
      </p:sp>
      <p:sp>
        <p:nvSpPr>
          <p:cNvPr id="233" name="Google Shape;233;p15"/>
          <p:cNvSpPr txBox="1"/>
          <p:nvPr/>
        </p:nvSpPr>
        <p:spPr>
          <a:xfrm>
            <a:off x="206901" y="3645022"/>
            <a:ext cx="2880320" cy="3056221"/>
          </a:xfrm>
          <a:prstGeom prst="rect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31750" cap="flat" cmpd="sng">
            <a:solidFill>
              <a:srgbClr val="76912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Regno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di Giuda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Roboamo </a:t>
            </a:r>
            <a:b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it-IT" sz="2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figlio di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Salomone</a:t>
            </a:r>
            <a:endParaRPr/>
          </a:p>
        </p:txBody>
      </p:sp>
      <p:sp>
        <p:nvSpPr>
          <p:cNvPr id="234" name="Google Shape;234;p15"/>
          <p:cNvSpPr txBox="1"/>
          <p:nvPr/>
        </p:nvSpPr>
        <p:spPr>
          <a:xfrm>
            <a:off x="3441646" y="3645022"/>
            <a:ext cx="2880320" cy="3056221"/>
          </a:xfrm>
          <a:prstGeom prst="rect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31750" cap="flat" cmpd="sng">
            <a:solidFill>
              <a:srgbClr val="76912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Regno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di Israele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Geroboamo </a:t>
            </a:r>
            <a:r>
              <a:rPr lang="it-IT" sz="2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generale di Salomone</a:t>
            </a:r>
            <a:endParaRPr/>
          </a:p>
        </p:txBody>
      </p:sp>
      <p:sp>
        <p:nvSpPr>
          <p:cNvPr id="235" name="Google Shape;235;p15"/>
          <p:cNvSpPr/>
          <p:nvPr/>
        </p:nvSpPr>
        <p:spPr>
          <a:xfrm rot="-8196307">
            <a:off x="2846408" y="2942176"/>
            <a:ext cx="793483" cy="771735"/>
          </a:xfrm>
          <a:prstGeom prst="leftUpArrow">
            <a:avLst/>
          </a:prstGeom>
          <a:solidFill>
            <a:schemeClr val="lt2"/>
          </a:solidFill>
          <a:ln w="28575" cap="flat" cmpd="sng">
            <a:solidFill>
              <a:srgbClr val="76912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0" name="Google Shape;240;p16"/>
          <p:cNvGraphicFramePr/>
          <p:nvPr/>
        </p:nvGraphicFramePr>
        <p:xfrm>
          <a:off x="6166420" y="0"/>
          <a:ext cx="5950375" cy="6858025"/>
        </p:xfrm>
        <a:graphic>
          <a:graphicData uri="http://schemas.openxmlformats.org/drawingml/2006/table">
            <a:tbl>
              <a:tblPr firstRow="1" bandRow="1">
                <a:noFill/>
                <a:tableStyleId>{1E65497F-0550-41E2-ACA7-A4BFA1019F23}</a:tableStyleId>
              </a:tblPr>
              <a:tblGrid>
                <a:gridCol w="34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7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8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6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51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1350">
                <a:tc rowSpan="20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u="none" strike="noStrike" cap="none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0" b="1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400" b="1" u="none" strike="noStrike" cap="none">
                          <a:solidFill>
                            <a:schemeClr val="dk2"/>
                          </a:solidFill>
                        </a:rPr>
                        <a:t>RE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400" b="1" u="none" strike="noStrike" cap="none">
                          <a:solidFill>
                            <a:schemeClr val="dk2"/>
                          </a:solidFill>
                        </a:rPr>
                        <a:t>DI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400" b="1" u="none" strike="noStrike" cap="none">
                          <a:solidFill>
                            <a:schemeClr val="dk2"/>
                          </a:solidFill>
                        </a:rPr>
                        <a:t>GIUDA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Corbel"/>
                        <a:buNone/>
                      </a:pPr>
                      <a:r>
                        <a:rPr lang="it-IT" sz="1600" b="1" u="none" strike="noStrike" cap="none">
                          <a:solidFill>
                            <a:schemeClr val="dk2"/>
                          </a:solidFill>
                        </a:rPr>
                        <a:t>931-913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 u="none" strike="noStrike" cap="none">
                          <a:solidFill>
                            <a:schemeClr val="dk2"/>
                          </a:solidFill>
                        </a:rPr>
                        <a:t>ROBOAMO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1"/>
                    </a:solidFill>
                  </a:tcPr>
                </a:tc>
                <a:tc rowSpan="20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 b="1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400" b="1">
                          <a:solidFill>
                            <a:schemeClr val="dk2"/>
                          </a:solidFill>
                        </a:rPr>
                        <a:t>RE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400" b="1">
                          <a:solidFill>
                            <a:schemeClr val="dk2"/>
                          </a:solidFill>
                        </a:rPr>
                        <a:t>DI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400" b="1">
                          <a:solidFill>
                            <a:schemeClr val="dk2"/>
                          </a:solidFill>
                        </a:rPr>
                        <a:t>ISRAELE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Corbel"/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930-910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GEROBOAMO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913-911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ABIIA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910-908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NADAB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911-870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ASA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908-886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BAASA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870-848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GIOSAFAT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886-885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ELA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848-841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IEORAM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885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ZIMRI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841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ACAZIA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885-874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OMRI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841-835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ATALIA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874-853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ACHAB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835-796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IOAS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853-852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ACAZIA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796-781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AMASIA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852-841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IEORAM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781-740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OZIA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841-814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IEU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740-736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IOTAM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814-798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IOACAZ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736-716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ACHAZ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798-783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IOAS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716-687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EZECHIA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783-743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GEROBOAMO II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687-642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MANASSE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743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ZACCARIA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642-640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AMON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743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SALLUM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640-609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GIOSIA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743-738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MENAEM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609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IOACAZ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738-737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PECACHIA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609-598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Corbel"/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IOACHIM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737-732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PECA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413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598-597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IOACHIN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732-724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OSEA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7237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597-586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b="1">
                          <a:solidFill>
                            <a:schemeClr val="dk2"/>
                          </a:solidFill>
                        </a:rPr>
                        <a:t>SEDECIA</a:t>
                      </a:r>
                      <a:endParaRPr/>
                    </a:p>
                  </a:txBody>
                  <a:tcPr marL="91450" marR="91450" marT="45725" marB="45725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cxnSp>
        <p:nvCxnSpPr>
          <p:cNvPr id="241" name="Google Shape;241;p16"/>
          <p:cNvCxnSpPr/>
          <p:nvPr/>
        </p:nvCxnSpPr>
        <p:spPr>
          <a:xfrm>
            <a:off x="6166420" y="0"/>
            <a:ext cx="0" cy="685799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2" name="Google Shape;242;p16"/>
          <p:cNvCxnSpPr/>
          <p:nvPr/>
        </p:nvCxnSpPr>
        <p:spPr>
          <a:xfrm>
            <a:off x="6526460" y="116632"/>
            <a:ext cx="0" cy="685799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3" name="Google Shape;243;p16"/>
          <p:cNvCxnSpPr/>
          <p:nvPr/>
        </p:nvCxnSpPr>
        <p:spPr>
          <a:xfrm>
            <a:off x="9190756" y="8"/>
            <a:ext cx="0" cy="685799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4" name="Google Shape;244;p16"/>
          <p:cNvCxnSpPr/>
          <p:nvPr/>
        </p:nvCxnSpPr>
        <p:spPr>
          <a:xfrm>
            <a:off x="9478788" y="-99392"/>
            <a:ext cx="0" cy="685799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5" name="Google Shape;245;p16"/>
          <p:cNvSpPr txBox="1"/>
          <p:nvPr/>
        </p:nvSpPr>
        <p:spPr>
          <a:xfrm>
            <a:off x="1" y="0"/>
            <a:ext cx="6166418" cy="1144929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 DUE REGNI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46" name="Google Shape;246;p16"/>
          <p:cNvSpPr txBox="1"/>
          <p:nvPr/>
        </p:nvSpPr>
        <p:spPr>
          <a:xfrm>
            <a:off x="-42570" y="1181066"/>
            <a:ext cx="6208989" cy="978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 divisione non fu solo politica ma anche religiosa</a:t>
            </a:r>
            <a:endParaRPr sz="36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47" name="Google Shape;247;p16"/>
          <p:cNvSpPr/>
          <p:nvPr/>
        </p:nvSpPr>
        <p:spPr>
          <a:xfrm rot="-8196307">
            <a:off x="2665183" y="2199223"/>
            <a:ext cx="793483" cy="771735"/>
          </a:xfrm>
          <a:prstGeom prst="leftUpArrow">
            <a:avLst/>
          </a:prstGeom>
          <a:solidFill>
            <a:schemeClr val="lt2"/>
          </a:solidFill>
          <a:ln w="28575" cap="flat" cmpd="sng">
            <a:solidFill>
              <a:srgbClr val="76912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48" name="Google Shape;248;p16"/>
          <p:cNvSpPr txBox="1"/>
          <p:nvPr/>
        </p:nvSpPr>
        <p:spPr>
          <a:xfrm>
            <a:off x="201486" y="2924943"/>
            <a:ext cx="2693399" cy="2723823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31750" cap="flat" cmpd="sng">
            <a:solidFill>
              <a:srgbClr val="76912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Regno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di Giuda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Fedele al culto del tempio di Gerusalemme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49" name="Google Shape;249;p16"/>
          <p:cNvSpPr txBox="1"/>
          <p:nvPr/>
        </p:nvSpPr>
        <p:spPr>
          <a:xfrm>
            <a:off x="3281232" y="2924944"/>
            <a:ext cx="2746042" cy="2723823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31750" cap="flat" cmpd="sng">
            <a:solidFill>
              <a:srgbClr val="76912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Regno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di Israele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Crea due nuovi santuari per il culto: a Betel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 a Dan</a:t>
            </a:r>
            <a:endParaRPr sz="24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50" name="Google Shape;250;p16"/>
          <p:cNvSpPr txBox="1"/>
          <p:nvPr/>
        </p:nvSpPr>
        <p:spPr>
          <a:xfrm>
            <a:off x="1" y="5890670"/>
            <a:ext cx="6166419" cy="867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 Bibbia giudica i re di Israele non per il loro splendore ma per la fedeltà a Dio</a:t>
            </a: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580" y="-28876"/>
            <a:ext cx="1019244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7"/>
          <p:cNvSpPr txBox="1"/>
          <p:nvPr/>
        </p:nvSpPr>
        <p:spPr>
          <a:xfrm>
            <a:off x="147334" y="-853"/>
            <a:ext cx="981843" cy="6878806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O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O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57" name="Google Shape;257;p17"/>
          <p:cNvSpPr txBox="1"/>
          <p:nvPr/>
        </p:nvSpPr>
        <p:spPr>
          <a:xfrm>
            <a:off x="1129177" y="0"/>
            <a:ext cx="504056" cy="6892656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O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O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58" name="Google Shape;258;p17"/>
          <p:cNvSpPr txBox="1"/>
          <p:nvPr/>
        </p:nvSpPr>
        <p:spPr>
          <a:xfrm>
            <a:off x="1633233" y="0"/>
            <a:ext cx="337347" cy="6934206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59" name="Google Shape;259;p17"/>
          <p:cNvSpPr txBox="1"/>
          <p:nvPr/>
        </p:nvSpPr>
        <p:spPr>
          <a:xfrm>
            <a:off x="2243996" y="4509120"/>
            <a:ext cx="1728192" cy="646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3100-333 a.C</a:t>
            </a:r>
            <a:endParaRPr sz="20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Impero Egizio</a:t>
            </a:r>
            <a:endParaRPr/>
          </a:p>
        </p:txBody>
      </p:sp>
      <p:sp>
        <p:nvSpPr>
          <p:cNvPr id="260" name="Google Shape;260;p17"/>
          <p:cNvSpPr txBox="1"/>
          <p:nvPr/>
        </p:nvSpPr>
        <p:spPr>
          <a:xfrm>
            <a:off x="9679461" y="1035225"/>
            <a:ext cx="2232248" cy="646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728-612 a.C</a:t>
            </a:r>
            <a:endParaRPr sz="20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Impero Assiro</a:t>
            </a:r>
            <a:endParaRPr/>
          </a:p>
        </p:txBody>
      </p:sp>
      <p:sp>
        <p:nvSpPr>
          <p:cNvPr id="261" name="Google Shape;261;p17"/>
          <p:cNvSpPr txBox="1"/>
          <p:nvPr/>
        </p:nvSpPr>
        <p:spPr>
          <a:xfrm>
            <a:off x="9679461" y="1818377"/>
            <a:ext cx="2232248" cy="646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612-539 a.C</a:t>
            </a:r>
            <a:endParaRPr sz="20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Impero Babilonese</a:t>
            </a:r>
            <a:endParaRPr/>
          </a:p>
        </p:txBody>
      </p:sp>
      <p:sp>
        <p:nvSpPr>
          <p:cNvPr id="262" name="Google Shape;262;p17"/>
          <p:cNvSpPr txBox="1"/>
          <p:nvPr/>
        </p:nvSpPr>
        <p:spPr>
          <a:xfrm>
            <a:off x="9679461" y="2601529"/>
            <a:ext cx="2232248" cy="646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539 a.C.-650 d.C</a:t>
            </a:r>
            <a:endParaRPr sz="20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Impero Persiano</a:t>
            </a:r>
            <a:endParaRPr/>
          </a:p>
        </p:txBody>
      </p:sp>
      <p:cxnSp>
        <p:nvCxnSpPr>
          <p:cNvPr id="263" name="Google Shape;263;p17"/>
          <p:cNvCxnSpPr/>
          <p:nvPr/>
        </p:nvCxnSpPr>
        <p:spPr>
          <a:xfrm>
            <a:off x="5734372" y="3501008"/>
            <a:ext cx="702218" cy="288032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64" name="Google Shape;264;p17"/>
          <p:cNvCxnSpPr/>
          <p:nvPr/>
        </p:nvCxnSpPr>
        <p:spPr>
          <a:xfrm>
            <a:off x="5647401" y="3776101"/>
            <a:ext cx="676397" cy="42051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65" name="Google Shape;265;p17"/>
          <p:cNvSpPr txBox="1"/>
          <p:nvPr/>
        </p:nvSpPr>
        <p:spPr>
          <a:xfrm>
            <a:off x="6526460" y="3594582"/>
            <a:ext cx="1224136" cy="53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Regno di Israele</a:t>
            </a:r>
            <a:endParaRPr/>
          </a:p>
        </p:txBody>
      </p:sp>
      <p:sp>
        <p:nvSpPr>
          <p:cNvPr id="266" name="Google Shape;266;p17"/>
          <p:cNvSpPr txBox="1"/>
          <p:nvPr/>
        </p:nvSpPr>
        <p:spPr>
          <a:xfrm>
            <a:off x="6356748" y="4130113"/>
            <a:ext cx="1224136" cy="53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Regno di Giuda</a:t>
            </a:r>
            <a:endParaRPr/>
          </a:p>
        </p:txBody>
      </p:sp>
      <p:sp>
        <p:nvSpPr>
          <p:cNvPr id="267" name="Google Shape;267;p17"/>
          <p:cNvSpPr txBox="1"/>
          <p:nvPr/>
        </p:nvSpPr>
        <p:spPr>
          <a:xfrm>
            <a:off x="-140564" y="-56253"/>
            <a:ext cx="287898" cy="6934206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8"/>
          <p:cNvSpPr txBox="1"/>
          <p:nvPr/>
        </p:nvSpPr>
        <p:spPr>
          <a:xfrm>
            <a:off x="1" y="0"/>
            <a:ext cx="12188824" cy="1144929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 FINE DEI DUE REGNI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73" name="Google Shape;273;p18"/>
          <p:cNvSpPr txBox="1"/>
          <p:nvPr/>
        </p:nvSpPr>
        <p:spPr>
          <a:xfrm>
            <a:off x="10245" y="1140968"/>
            <a:ext cx="6017052" cy="5355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REGNO DI ISRAELE</a:t>
            </a:r>
            <a:endParaRPr/>
          </a:p>
        </p:txBody>
      </p:sp>
      <p:sp>
        <p:nvSpPr>
          <p:cNvPr id="274" name="Google Shape;274;p18"/>
          <p:cNvSpPr txBox="1"/>
          <p:nvPr/>
        </p:nvSpPr>
        <p:spPr>
          <a:xfrm>
            <a:off x="6027297" y="1144929"/>
            <a:ext cx="6161528" cy="5355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REGNO DI GIUDA</a:t>
            </a:r>
            <a:endParaRPr/>
          </a:p>
        </p:txBody>
      </p:sp>
      <p:cxnSp>
        <p:nvCxnSpPr>
          <p:cNvPr id="275" name="Google Shape;275;p18"/>
          <p:cNvCxnSpPr>
            <a:stCxn id="272" idx="2"/>
          </p:cNvCxnSpPr>
          <p:nvPr/>
        </p:nvCxnSpPr>
        <p:spPr>
          <a:xfrm flipH="1">
            <a:off x="6037413" y="1144929"/>
            <a:ext cx="57000" cy="571320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6" name="Google Shape;276;p18"/>
          <p:cNvSpPr txBox="1"/>
          <p:nvPr/>
        </p:nvSpPr>
        <p:spPr>
          <a:xfrm>
            <a:off x="221792" y="1663647"/>
            <a:ext cx="5616624" cy="5149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721 a.C.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L’impero Assiro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conquista Israele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Gli Assiri deportano la popolazione in altre zone dell’impero e importano in Israele deportati di altri territori. </a:t>
            </a: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Il regno di Israele sparisce per sempre.</a:t>
            </a:r>
            <a:endParaRPr sz="45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77" name="Google Shape;277;p18"/>
          <p:cNvSpPr txBox="1"/>
          <p:nvPr/>
        </p:nvSpPr>
        <p:spPr>
          <a:xfrm>
            <a:off x="6252540" y="1663647"/>
            <a:ext cx="5778158" cy="4887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586 a.C.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 babilonesi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conquistano Giuda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Il tempio di Gerusalemme viene distrutto completamente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 popolazione viene deportata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 Babilonia</a:t>
            </a:r>
            <a:endParaRPr sz="45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9"/>
          <p:cNvSpPr txBox="1"/>
          <p:nvPr/>
        </p:nvSpPr>
        <p:spPr>
          <a:xfrm>
            <a:off x="5716547" y="0"/>
            <a:ext cx="6472277" cy="1144929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 FINE DELL’ESILIO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83" name="Google Shape;283;p19"/>
          <p:cNvSpPr txBox="1"/>
          <p:nvPr/>
        </p:nvSpPr>
        <p:spPr>
          <a:xfrm>
            <a:off x="5716545" y="1268760"/>
            <a:ext cx="2454853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539 a.C.:</a:t>
            </a:r>
            <a:endParaRPr/>
          </a:p>
        </p:txBody>
      </p:sp>
      <p:sp>
        <p:nvSpPr>
          <p:cNvPr id="284" name="Google Shape;284;p19"/>
          <p:cNvSpPr txBox="1"/>
          <p:nvPr/>
        </p:nvSpPr>
        <p:spPr>
          <a:xfrm>
            <a:off x="5669755" y="3005569"/>
            <a:ext cx="6495390" cy="1922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9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538 a.C.: l’Editto di Ciro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sz="36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consente agli israeliti di tornare a Gerusalemme</a:t>
            </a:r>
            <a:endParaRPr/>
          </a:p>
        </p:txBody>
      </p:sp>
      <p:pic>
        <p:nvPicPr>
          <p:cNvPr id="285" name="Google Shape;28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0"/>
            <a:ext cx="571654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9"/>
          <p:cNvSpPr/>
          <p:nvPr/>
        </p:nvSpPr>
        <p:spPr>
          <a:xfrm>
            <a:off x="8171398" y="1303638"/>
            <a:ext cx="4017427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Ciro il grande, re persiano, conquista Babilonia</a:t>
            </a:r>
            <a:endParaRPr sz="32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87" name="Google Shape;287;p19"/>
          <p:cNvSpPr/>
          <p:nvPr/>
        </p:nvSpPr>
        <p:spPr>
          <a:xfrm>
            <a:off x="5761874" y="5186369"/>
            <a:ext cx="6381622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 Giudea resta una provincia dell’impero persiano ma inizia la ricostruzione dell’identità di Israele</a:t>
            </a:r>
            <a:endParaRPr sz="2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0"/>
          <p:cNvSpPr txBox="1"/>
          <p:nvPr/>
        </p:nvSpPr>
        <p:spPr>
          <a:xfrm>
            <a:off x="1" y="0"/>
            <a:ext cx="7318547" cy="1144929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IL NUOVO TEMPIO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308" name="Google Shape;30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348880"/>
            <a:ext cx="7318548" cy="5122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18548" y="-1"/>
            <a:ext cx="4870277" cy="68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0"/>
          <p:cNvSpPr txBox="1"/>
          <p:nvPr/>
        </p:nvSpPr>
        <p:spPr>
          <a:xfrm>
            <a:off x="33380" y="1253706"/>
            <a:ext cx="7318549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Viene ricostruito il tempio di Gerusalemme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3"/>
          <p:cNvSpPr txBox="1"/>
          <p:nvPr/>
        </p:nvSpPr>
        <p:spPr>
          <a:xfrm>
            <a:off x="1" y="0"/>
            <a:ext cx="12188824" cy="1144929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IL DRAMMA DELL’ESILIO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93" name="Google Shape;293;p23"/>
          <p:cNvSpPr/>
          <p:nvPr/>
        </p:nvSpPr>
        <p:spPr>
          <a:xfrm>
            <a:off x="7526470" y="1144928"/>
            <a:ext cx="4662355" cy="5713071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76912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94" name="Google Shape;294;p23"/>
          <p:cNvSpPr txBox="1"/>
          <p:nvPr/>
        </p:nvSpPr>
        <p:spPr>
          <a:xfrm>
            <a:off x="7606580" y="1229019"/>
            <a:ext cx="4494035" cy="563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Lungo i fiumi di Babilonia,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là sedevamo e piangevamo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ricordandoci di Sion.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Ai salici di quella terra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appendemmo le nostre cetre,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perché là ci chiedevano parole di canto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coloro che ci avevano deportato,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allegre canzoni, i nostri oppressori: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«Cantateci canti di Sion!».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Come cantare i canti del Signore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 terra straniera?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Se mi dimentico di te, Gerusalemme,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si dimentichi di me la mia destra;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mi si attacchi la lingua al palato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se lascio cadere il tuo ricordo,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se non innalzo Gerusalemme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al di sopra di ogni mia gioia.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SALMO 136</a:t>
            </a:r>
            <a:endParaRPr sz="24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95" name="Google Shape;295;p23"/>
          <p:cNvSpPr txBox="1"/>
          <p:nvPr/>
        </p:nvSpPr>
        <p:spPr>
          <a:xfrm>
            <a:off x="214858" y="1229019"/>
            <a:ext cx="7096756" cy="5604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Non è solo un fallimento politico, ma è una crisi di fede: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Essere sconfitti da un popolo straniero significava che gli dei di quel popolo erano più potenti del Dio di Israele.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Da questa crisi nascerà l’autentica fede di Israele: è in questo periodo che iniziano a venire messi per iscritto la Torah e i principali libri della Bibbia.</a:t>
            </a:r>
            <a:endParaRPr sz="45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4"/>
          <p:cNvSpPr txBox="1"/>
          <p:nvPr/>
        </p:nvSpPr>
        <p:spPr>
          <a:xfrm>
            <a:off x="2" y="0"/>
            <a:ext cx="12188823" cy="1144929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L’IDENTITÀ DEL POPOLO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301" name="Google Shape;30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3477" y="1052736"/>
            <a:ext cx="5078841" cy="6073111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4"/>
          <p:cNvSpPr txBox="1"/>
          <p:nvPr/>
        </p:nvSpPr>
        <p:spPr>
          <a:xfrm>
            <a:off x="117748" y="1147287"/>
            <a:ext cx="7632848" cy="643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 partire dall’esperienza dell’esilio Israele reinterpreta la sua fede e rilegge la propria storia, e fissa i fondamenti nei testi biblici: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914400" marR="0" lvl="1" indent="-457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8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 causa dell’esilio è individuata nell’infedeltà di Israele a Dio.</a:t>
            </a:r>
            <a:endParaRPr/>
          </a:p>
          <a:p>
            <a:pPr marL="914400" marR="0" lvl="1" indent="-457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8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Da qui Dio non è più uno tra i tanti ma l’unico Dio, creatore dell’universo.</a:t>
            </a:r>
            <a:endParaRPr/>
          </a:p>
          <a:p>
            <a:pPr marL="914400" marR="0" lvl="1" indent="-457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8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L’identità di Israele è quella di un popolo che è stato schiavo – in Egitto come a Babilonia – ed è stato liberato da Dio. </a:t>
            </a:r>
            <a:endParaRPr/>
          </a:p>
          <a:p>
            <a:pPr marL="914400" marR="0" lvl="1" indent="-457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8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L’origine della fede di Israele è a Babilonia: Abramo proviene da Ur, in Mesopotamia.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1"/>
          <p:cNvSpPr txBox="1"/>
          <p:nvPr/>
        </p:nvSpPr>
        <p:spPr>
          <a:xfrm>
            <a:off x="1" y="0"/>
            <a:ext cx="7277424" cy="1144929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 PROFETI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aphicFrame>
        <p:nvGraphicFramePr>
          <p:cNvPr id="316" name="Google Shape;316;p21"/>
          <p:cNvGraphicFramePr/>
          <p:nvPr/>
        </p:nvGraphicFramePr>
        <p:xfrm>
          <a:off x="7246540" y="23558"/>
          <a:ext cx="4865650" cy="6834425"/>
        </p:xfrm>
        <a:graphic>
          <a:graphicData uri="http://schemas.openxmlformats.org/drawingml/2006/table">
            <a:tbl>
              <a:tblPr firstRow="1" bandRow="1">
                <a:noFill/>
                <a:tableStyleId>{1E65497F-0550-41E2-ACA7-A4BFA1019F23}</a:tableStyleId>
              </a:tblPr>
              <a:tblGrid>
                <a:gridCol w="115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7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025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solidFill>
                            <a:schemeClr val="dk2"/>
                          </a:solidFill>
                        </a:rPr>
                        <a:t>REGNO DI GIUDA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solidFill>
                            <a:schemeClr val="dk2"/>
                          </a:solidFill>
                        </a:rPr>
                        <a:t>REGNO DI ISRAELE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740-700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Michea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875-850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Elia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740-700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Proto-Isaia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850-830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Eliseo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640-610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Sofonia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780-745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Amos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610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Naum</a:t>
                      </a:r>
                      <a:endParaRPr sz="1800" b="1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760-720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Osea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625-585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Geremia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605-595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Abacuc</a:t>
                      </a:r>
                      <a:endParaRPr sz="1800" b="1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2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025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ESILIO A BABILONIA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025">
                <a:tc gridSpan="2"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595 - 570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Ezechiele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2025">
                <a:tc gridSpan="2"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590 - 550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Deutero Isaia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2025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POST-ESILIO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2025">
                <a:tc gridSpan="2"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520-515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Aggeo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2025">
                <a:tc gridSpan="2"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Corbel"/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520-515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Zaccaria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2025">
                <a:tc gridSpan="2"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500-450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Malachia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02025">
                <a:tc gridSpan="2"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450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Abdia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02025">
                <a:tc gridSpan="2"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450-400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Trito-Isaia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02025">
                <a:tc gridSpan="2"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400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2"/>
                          </a:solidFill>
                        </a:rPr>
                        <a:t>Gioele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cxnSp>
        <p:nvCxnSpPr>
          <p:cNvPr id="317" name="Google Shape;317;p21"/>
          <p:cNvCxnSpPr/>
          <p:nvPr/>
        </p:nvCxnSpPr>
        <p:spPr>
          <a:xfrm>
            <a:off x="9694812" y="116632"/>
            <a:ext cx="0" cy="2736304"/>
          </a:xfrm>
          <a:prstGeom prst="straightConnector1">
            <a:avLst/>
          </a:prstGeom>
          <a:noFill/>
          <a:ln w="28575" cap="flat" cmpd="sng">
            <a:solidFill>
              <a:srgbClr val="9FC63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18" name="Google Shape;318;p21"/>
          <p:cNvSpPr txBox="1"/>
          <p:nvPr/>
        </p:nvSpPr>
        <p:spPr>
          <a:xfrm>
            <a:off x="1" y="1052736"/>
            <a:ext cx="7277424" cy="638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 custodi della vera fede di Israele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571500" marR="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Non erano veggenti, erano consiglieri di corte del Re.</a:t>
            </a:r>
            <a:endParaRPr/>
          </a:p>
          <a:p>
            <a:pPr marL="571500" marR="0" lvl="0" indent="-571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Erano persone che leggevano la storia con gli occhi della fede in Dio, e questo permetteva loro di interpretarla e intuire il futuro.</a:t>
            </a:r>
            <a:endParaRPr/>
          </a:p>
          <a:p>
            <a:pPr marL="571500" marR="0" lvl="0" indent="-571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È grazie alla riflessione dei profeti, raccolta nei libri profetici (i più antichi della Bibbia), che il popolo di Israele giunge alla maturità della sua fede.</a:t>
            </a:r>
            <a:endParaRPr/>
          </a:p>
          <a:p>
            <a:pPr marL="571500" marR="0" lvl="0" indent="-368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2"/>
          <p:cNvSpPr/>
          <p:nvPr/>
        </p:nvSpPr>
        <p:spPr>
          <a:xfrm>
            <a:off x="261764" y="188640"/>
            <a:ext cx="11665296" cy="656545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>
                <a:solidFill>
                  <a:srgbClr val="222222"/>
                </a:solidFill>
                <a:latin typeface="Corbel"/>
                <a:ea typeface="Corbel"/>
                <a:cs typeface="Corbel"/>
                <a:sym typeface="Corbel"/>
              </a:rPr>
              <a:t>Questa parola fu rivolta a Geremia dal Signore quando il re Sedecìa gli mandò Pascur, figlio di Malchia, e il sacerdote Sofonia, figlio di Maasia, per dirgli: «Consulta per noi il Signore perché Nabucodònosor, re di Babilonia, ci fa guerra; forse il Signore compirà per noi qualcuno dei suoi tanti prodigi, in modo da farlo allontanare». Geremia rispose loro: «Direte a Sedecìa: Così dice il Signore, Dio d'Israele: Ecco, io farò rientrare le armi da guerra di cui disponete e con le quali combattete il re di Babilonia e i Caldei che vi assediano fuori delle mura, e le radunerò in mezzo a questa città. […] Poi - oracolo del Signore - io consegnerò Sedecìa, re di Giuda, i suoi ministri e la gente che sarà scampata in questa città alla peste, alla spada e alla fame, in potere di Nabucodònosor, re di Babilonia, in mano ai loro nemici e a quanti vogliono la loro vita. Egli li passerà a fil di spada; non ne avrà pietà, non perdonerà e non risparmierà nessuno. </a:t>
            </a:r>
            <a:endParaRPr/>
          </a:p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222222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>
                <a:solidFill>
                  <a:srgbClr val="222222"/>
                </a:solidFill>
                <a:latin typeface="Corbel"/>
                <a:ea typeface="Corbel"/>
                <a:cs typeface="Corbel"/>
                <a:sym typeface="Corbel"/>
              </a:rPr>
              <a:t>Molte genti passeranno vicino a questa città e si chiederanno: «Perché il Signore ha trattato in questo modo una città così grande?». E risponderanno: «Perché hanno abbandonato l'alleanza del Signore, loro Dio, hanno adorato e servito altri dèi».</a:t>
            </a:r>
            <a:endParaRPr/>
          </a:p>
          <a:p>
            <a:pPr marL="0" marR="0" lvl="0" indent="0" algn="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200" b="1" i="1">
                <a:solidFill>
                  <a:srgbClr val="222222"/>
                </a:solidFill>
                <a:latin typeface="Corbel"/>
                <a:ea typeface="Corbel"/>
                <a:cs typeface="Corbel"/>
                <a:sym typeface="Corbel"/>
              </a:rPr>
              <a:t>Geremia, capitoli 21 e 22</a:t>
            </a:r>
            <a:endParaRPr sz="2200" b="1" i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5"/>
          <p:cNvSpPr txBox="1"/>
          <p:nvPr/>
        </p:nvSpPr>
        <p:spPr>
          <a:xfrm>
            <a:off x="105579" y="17443"/>
            <a:ext cx="3600400" cy="6644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4572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333 a.C.: Alessandro Magno sconfigge i persiani: la Giudea diventa una provincia dell’impero Macedone.</a:t>
            </a:r>
            <a:endParaRPr/>
          </a:p>
          <a:p>
            <a:pPr marL="457200" marR="0" lvl="0" indent="-4572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t-IT" sz="28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323: alla morte di Alessandro Magno il regno viene diviso tra i Seleucidi e i Tolomei: la Giudea è parte del regno Tolomeo.</a:t>
            </a:r>
            <a:endParaRPr sz="20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329" name="Google Shape;329;p25"/>
          <p:cNvPicPr preferRelativeResize="0"/>
          <p:nvPr/>
        </p:nvPicPr>
        <p:blipFill rotWithShape="1">
          <a:blip r:embed="rId3">
            <a:alphaModFix/>
          </a:blip>
          <a:srcRect l="13897" r="25171"/>
          <a:stretch/>
        </p:blipFill>
        <p:spPr>
          <a:xfrm>
            <a:off x="3646140" y="0"/>
            <a:ext cx="856084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5"/>
          <p:cNvSpPr txBox="1"/>
          <p:nvPr/>
        </p:nvSpPr>
        <p:spPr>
          <a:xfrm>
            <a:off x="4006180" y="5949280"/>
            <a:ext cx="1800200" cy="397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TOLOMEI</a:t>
            </a:r>
            <a:endParaRPr/>
          </a:p>
        </p:txBody>
      </p:sp>
      <p:sp>
        <p:nvSpPr>
          <p:cNvPr id="331" name="Google Shape;331;p25"/>
          <p:cNvSpPr txBox="1"/>
          <p:nvPr/>
        </p:nvSpPr>
        <p:spPr>
          <a:xfrm>
            <a:off x="10702924" y="4077072"/>
            <a:ext cx="1800200" cy="397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2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SELEUCIDI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13771" y="0"/>
            <a:ext cx="477505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26"/>
          <p:cNvSpPr txBox="1"/>
          <p:nvPr/>
        </p:nvSpPr>
        <p:spPr>
          <a:xfrm>
            <a:off x="1" y="0"/>
            <a:ext cx="7413770" cy="1144929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L’ULTIMO REGNO DI GIUDA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38" name="Google Shape;338;p26"/>
          <p:cNvSpPr txBox="1"/>
          <p:nvPr/>
        </p:nvSpPr>
        <p:spPr>
          <a:xfrm>
            <a:off x="142489" y="1144929"/>
            <a:ext cx="7128793" cy="5609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4572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lang="it-IT" sz="27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276-200 a.C: al termine delle guerre siriache la Giudea passa sotto i Seleucidi, che avviano una persecuzione verso la religione di Israele, promuovendo l’ellenismo. </a:t>
            </a:r>
            <a:endParaRPr/>
          </a:p>
          <a:p>
            <a:pPr marL="457200" marR="0" lvl="0" indent="-4572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lang="it-IT" sz="27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167 a.C: la rivoluzione di Giuda Maccabeo (commemorata ancora oggi nella festa della Dedicazione) libera Gerusalemme dai Seleucidi e avvia l’ultimo regno indipendente di Israele sotto la dinastia degli Asmonei.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it-IT" sz="2700" b="1" i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 questa fase si consolida la religione ebraica. Vengono redatti i libri Sapienziali e inizia l’epoca degli scribi, dei farisei, dei sadducei.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7"/>
          <p:cNvSpPr txBox="1"/>
          <p:nvPr/>
        </p:nvSpPr>
        <p:spPr>
          <a:xfrm>
            <a:off x="1" y="0"/>
            <a:ext cx="12188824" cy="1144929"/>
          </a:xfrm>
          <a:prstGeom prst="rect">
            <a:avLst/>
          </a:prstGeom>
          <a:solidFill>
            <a:schemeClr val="accent3">
              <a:alpha val="60784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 CONQUISTA ROMANA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344" name="Google Shape;34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8302254" y="1258031"/>
            <a:ext cx="3886571" cy="5476856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7"/>
          <p:cNvSpPr txBox="1"/>
          <p:nvPr/>
        </p:nvSpPr>
        <p:spPr>
          <a:xfrm>
            <a:off x="1" y="1037893"/>
            <a:ext cx="9527048" cy="111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4572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it-IT" sz="3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64 a.C.: Pompeo conquista la Giudea, che diventa una provincia dell’Impero Romano</a:t>
            </a:r>
            <a:endParaRPr/>
          </a:p>
        </p:txBody>
      </p:sp>
      <p:sp>
        <p:nvSpPr>
          <p:cNvPr id="346" name="Google Shape;346;p27"/>
          <p:cNvSpPr/>
          <p:nvPr/>
        </p:nvSpPr>
        <p:spPr>
          <a:xfrm>
            <a:off x="117748" y="2182822"/>
            <a:ext cx="8496944" cy="1532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6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 Romani consentono la libertà religiosa dei popoli conquistati, concedendo loro governatori locali (Erode), sotto il controllo dei Prefetti romani (Pilato). I Giudei però insorsero in continue rivolte (zeloti).</a:t>
            </a:r>
            <a:endParaRPr/>
          </a:p>
        </p:txBody>
      </p:sp>
      <p:sp>
        <p:nvSpPr>
          <p:cNvPr id="347" name="Google Shape;347;p27"/>
          <p:cNvSpPr/>
          <p:nvPr/>
        </p:nvSpPr>
        <p:spPr>
          <a:xfrm>
            <a:off x="1" y="3756979"/>
            <a:ext cx="8302253" cy="4367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it-IT" sz="3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7-4 a.C.: nasce Gesù</a:t>
            </a:r>
            <a:endParaRPr/>
          </a:p>
          <a:p>
            <a:pPr marL="457200" marR="0" lvl="0" indent="-4572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it-IT" sz="3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71 d.C: per sedare una rivolta Tito assedia Gerusalemme e distrugge il tempio.</a:t>
            </a:r>
            <a:endParaRPr/>
          </a:p>
          <a:p>
            <a:pPr marL="457200" marR="0" lvl="0" indent="-4572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it-IT" sz="3000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135 d.C: dopo l’ennesima rivolta l’Adriano proibisce ai Giudei di rimanere in Giudea e vengono dispersi in tutto l’impero: diaspora.</a:t>
            </a:r>
            <a:endParaRPr/>
          </a:p>
          <a:p>
            <a:pPr marL="457200" marR="0" lvl="0" indent="-2540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457200" marR="0" lvl="0" indent="-2540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arthtones_16x9">
  <a:themeElements>
    <a:clrScheme name="Earthtones_16x9">
      <a:dk1>
        <a:srgbClr val="652825"/>
      </a:dk1>
      <a:lt1>
        <a:srgbClr val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Earthtones_16x9">
      <a:dk1>
        <a:srgbClr val="652825"/>
      </a:dk1>
      <a:lt1>
        <a:srgbClr val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2019</Words>
  <Application>Microsoft Office PowerPoint</Application>
  <PresentationFormat>Personalizzato</PresentationFormat>
  <Paragraphs>399</Paragraphs>
  <Slides>25</Slides>
  <Notes>25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9" baseType="lpstr">
      <vt:lpstr>Arial</vt:lpstr>
      <vt:lpstr>Corbel</vt:lpstr>
      <vt:lpstr>Noto Sans Symbols</vt:lpstr>
      <vt:lpstr>Earthtones_16x9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Gabriele Cossovich</dc:creator>
  <cp:lastModifiedBy>Gabriele Cossovich</cp:lastModifiedBy>
  <cp:revision>2</cp:revision>
  <dcterms:created xsi:type="dcterms:W3CDTF">2017-03-21T15:46:49Z</dcterms:created>
  <dcterms:modified xsi:type="dcterms:W3CDTF">2023-04-25T14:27:34Z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TC028010659991</vt:lpwstr>
  </property>
</Properties>
</file>