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6"/>
  </p:notesMasterIdLst>
  <p:handoutMasterIdLst>
    <p:handoutMasterId r:id="rId17"/>
  </p:handoutMasterIdLst>
  <p:sldIdLst>
    <p:sldId id="270" r:id="rId3"/>
    <p:sldId id="334" r:id="rId4"/>
    <p:sldId id="347" r:id="rId5"/>
    <p:sldId id="346" r:id="rId6"/>
    <p:sldId id="331" r:id="rId7"/>
    <p:sldId id="338" r:id="rId8"/>
    <p:sldId id="339" r:id="rId9"/>
    <p:sldId id="335" r:id="rId10"/>
    <p:sldId id="340" r:id="rId11"/>
    <p:sldId id="341" r:id="rId12"/>
    <p:sldId id="345" r:id="rId13"/>
    <p:sldId id="344" r:id="rId14"/>
    <p:sldId id="343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44">
          <p15:clr>
            <a:srgbClr val="A4A3A4"/>
          </p15:clr>
        </p15:guide>
        <p15:guide id="5" pos="3839">
          <p15:clr>
            <a:srgbClr val="A4A3A4"/>
          </p15:clr>
        </p15:guide>
        <p15:guide id="6" pos="959">
          <p15:clr>
            <a:srgbClr val="A4A3A4"/>
          </p15:clr>
        </p15:guide>
        <p15:guide id="7" pos="6719">
          <p15:clr>
            <a:srgbClr val="A4A3A4"/>
          </p15:clr>
        </p15:guide>
        <p15:guide id="8" pos="6143">
          <p15:clr>
            <a:srgbClr val="A4A3A4"/>
          </p15:clr>
        </p15:guide>
        <p15:guide id="9" pos="4991">
          <p15:clr>
            <a:srgbClr val="A4A3A4"/>
          </p15:clr>
        </p15:guide>
        <p15:guide id="10" pos="5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C2A6"/>
    <a:srgbClr val="B5CA7B"/>
    <a:srgbClr val="BED384"/>
    <a:srgbClr val="BCD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3899" autoAdjust="0"/>
  </p:normalViewPr>
  <p:slideViewPr>
    <p:cSldViewPr>
      <p:cViewPr varScale="1">
        <p:scale>
          <a:sx n="70" d="100"/>
          <a:sy n="70" d="100"/>
        </p:scale>
        <p:origin x="460" y="48"/>
      </p:cViewPr>
      <p:guideLst>
        <p:guide orient="horz" pos="2160"/>
        <p:guide orient="horz" pos="1200"/>
        <p:guide orient="horz" pos="3888"/>
        <p:guide orient="horz" pos="144"/>
        <p:guide pos="3839"/>
        <p:guide pos="959"/>
        <p:guide pos="6719"/>
        <p:guide pos="6143"/>
        <p:guide pos="4991"/>
        <p:guide pos="55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ACB66-EAB9-4D45-9F9C-28EA120D791D}" type="datetimeFigureOut">
              <a:rPr lang="it-IT"/>
              <a:t>04/05/2023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37A6B-DAA4-4C2D-AEAB-4E9E70095794}" type="slidenum">
              <a:r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9D970-AC71-40CF-8717-2E4EAB5207AF}" type="datetimeFigureOut">
              <a:rPr lang="it-IT"/>
              <a:t>04/05/2023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66150-FA26-45B5-BF0B-186B42A09DC9}" type="slidenum">
              <a:r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 bwMode="hidden">
          <a:xfrm>
            <a:off x="0" y="4810562"/>
            <a:ext cx="12188825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600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 useBgFill="1">
        <p:nvSpPr>
          <p:cNvPr id="20" name="Freeform 9"/>
          <p:cNvSpPr>
            <a:spLocks/>
          </p:cNvSpPr>
          <p:nvPr/>
        </p:nvSpPr>
        <p:spPr bwMode="white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0"/>
            <a:ext cx="12188825" cy="481056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360" y="1905000"/>
            <a:ext cx="9142999" cy="2667000"/>
          </a:xfrm>
        </p:spPr>
        <p:txBody>
          <a:bodyPr anchor="b">
            <a:noAutofit/>
          </a:bodyPr>
          <a:lstStyle>
            <a:lvl1pPr algn="l">
              <a:defRPr sz="4800" b="0" cap="none" baseline="0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5029200"/>
            <a:ext cx="82296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16" name="Freeform 9"/>
          <p:cNvSpPr>
            <a:spLocks/>
          </p:cNvSpPr>
          <p:nvPr/>
        </p:nvSpPr>
        <p:spPr bwMode="hidden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905000"/>
            <a:ext cx="4416552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905000"/>
            <a:ext cx="4416552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743200"/>
            <a:ext cx="4416552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hidden">
          <a:xfrm>
            <a:off x="0" y="1"/>
            <a:ext cx="12188825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4494212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568" y="2087880"/>
            <a:ext cx="5791200" cy="3886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1522413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1" y="3429000"/>
            <a:ext cx="2743200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06880" y="2087880"/>
            <a:ext cx="5784978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9314539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hidden">
          <a:xfrm>
            <a:off x="1" y="1"/>
            <a:ext cx="9218611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 rot="5400000">
            <a:off x="5885540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85800"/>
            <a:ext cx="7460842" cy="548640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8667" y="685800"/>
            <a:ext cx="1295401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</a:t>
            </a:r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 bwMode="hidden">
          <a:xfrm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2466975-C014-42E5-BFA6-B8D5FDD3B81F}" type="datetimeFigureOut">
              <a:rPr lang="it-IT"/>
              <a:t>04/05/2023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93B167E-EA96-4147-81DE-549160052C22}" type="slidenum">
              <a:rPr/>
              <a:t>‹N›</a:t>
            </a:fld>
            <a:endParaRPr/>
          </a:p>
        </p:txBody>
      </p:sp>
      <p:sp>
        <p:nvSpPr>
          <p:cNvPr id="38" name="Freeform 9"/>
          <p:cNvSpPr>
            <a:spLocks/>
          </p:cNvSpPr>
          <p:nvPr/>
        </p:nvSpPr>
        <p:spPr bwMode="white">
          <a:xfrm>
            <a:off x="1057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61764" y="2586461"/>
            <a:ext cx="720080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1500" dirty="0">
                <a:latin typeface="Belwe Bd BT" panose="02060903050305020504" pitchFamily="18" charset="0"/>
              </a:rPr>
              <a:t>I VANGELI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4DC5EAA-3F10-40AE-AF05-73E9ACDB1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5" b="99878" l="2414" r="991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75" y="260648"/>
            <a:ext cx="4608512" cy="650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5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A6BD10C6-F038-4F3E-A391-FC2B3499FB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436" y="-8831"/>
            <a:ext cx="5122472" cy="3412354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12FDEE8F-27E9-4435-9169-72B9456FDA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53"/>
          <a:stretch/>
        </p:blipFill>
        <p:spPr>
          <a:xfrm>
            <a:off x="560410" y="3471481"/>
            <a:ext cx="5122472" cy="342202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960E02F4-80EF-475D-AE1B-F77CB509BD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53"/>
          <a:stretch/>
        </p:blipFill>
        <p:spPr>
          <a:xfrm>
            <a:off x="6557437" y="3481149"/>
            <a:ext cx="5107997" cy="341235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A981F8DC-8A33-4F13-841D-3D65C9AB4C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11"/>
          <a:stretch/>
        </p:blipFill>
        <p:spPr>
          <a:xfrm>
            <a:off x="574885" y="892"/>
            <a:ext cx="5107997" cy="340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92CDBCC9-6DA8-6C98-C967-041E7F0EC099}"/>
              </a:ext>
            </a:extLst>
          </p:cNvPr>
          <p:cNvSpPr txBox="1">
            <a:spLocks/>
          </p:cNvSpPr>
          <p:nvPr/>
        </p:nvSpPr>
        <p:spPr>
          <a:xfrm>
            <a:off x="405780" y="1124744"/>
            <a:ext cx="11558726" cy="577936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9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876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02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72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5468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616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Font typeface="Wingdings" pitchFamily="2" charset="2"/>
              <a:buNone/>
            </a:pPr>
            <a:r>
              <a:rPr lang="it-IT" sz="2800" dirty="0">
                <a:solidFill>
                  <a:srgbClr val="222222"/>
                </a:solidFill>
                <a:latin typeface="+mj-lt"/>
              </a:rPr>
              <a:t>Ed ecco, c'era un trono nel cielo, e sul trono Uno stava seduto. Colui che stava seduto era simile nell'aspetto a diaspro e cornalina. Un arcobaleno simile nell'aspetto a smeraldo avvolgeva il trono. Attorno al trono c'erano ventiquattro seggi e sui seggi stavano seduti ventiquattro anziani avvolti in candide vesti con corone d'oro sul capo. Dal trono uscivano lampi, voci e tuoni; ardevano davanti al trono sette fiaccole accese, che sono i sette spiriti di Dio. Davanti al trono vi era come un mare trasparente simile a cristallo. In mezzo al trono e attorno al trono vi erano quattro esseri viventi, pieni d'occhi davanti e dietro. Il primo vivente era simile a un leone; il secondo vivente era simile a un vitello; il terzo vivente aveva l'aspetto come di uomo; il quarto vivente era simile a un'aquila che vola. I quattro esseri viventi hanno ciascuno sei ali, intorno e dentro sono costellati di occhi; giorno e notte non cessano di ripetere:</a:t>
            </a:r>
          </a:p>
          <a:p>
            <a:pPr marL="45720" indent="0">
              <a:buFont typeface="Wingdings" pitchFamily="2" charset="2"/>
              <a:buNone/>
            </a:pPr>
            <a:r>
              <a:rPr lang="it-IT" sz="2800" i="1" dirty="0">
                <a:solidFill>
                  <a:srgbClr val="222222"/>
                </a:solidFill>
                <a:latin typeface="+mj-lt"/>
              </a:rPr>
              <a:t>«Santo, santo, santo</a:t>
            </a:r>
            <a:br>
              <a:rPr lang="it-IT" sz="2800" i="1" dirty="0">
                <a:solidFill>
                  <a:srgbClr val="222222"/>
                </a:solidFill>
                <a:latin typeface="+mj-lt"/>
              </a:rPr>
            </a:br>
            <a:r>
              <a:rPr lang="it-IT" sz="2800" i="1" dirty="0">
                <a:solidFill>
                  <a:srgbClr val="222222"/>
                </a:solidFill>
                <a:latin typeface="+mj-lt"/>
              </a:rPr>
              <a:t>il Signore Dio, l'Onnipotente,</a:t>
            </a:r>
            <a:br>
              <a:rPr lang="it-IT" sz="2800" i="1" dirty="0">
                <a:solidFill>
                  <a:srgbClr val="222222"/>
                </a:solidFill>
                <a:latin typeface="Verdana" panose="020B0604030504040204" pitchFamily="34" charset="0"/>
              </a:rPr>
            </a:br>
            <a:r>
              <a:rPr lang="it-IT" sz="2800" i="1" dirty="0">
                <a:solidFill>
                  <a:srgbClr val="222222"/>
                </a:solidFill>
                <a:latin typeface="+mj-lt"/>
              </a:rPr>
              <a:t>Colui che era, che è e che viene!».</a:t>
            </a:r>
          </a:p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6E19F4E-A7CA-897D-6A39-E2B22F63B2F0}"/>
              </a:ext>
            </a:extLst>
          </p:cNvPr>
          <p:cNvSpPr txBox="1"/>
          <p:nvPr/>
        </p:nvSpPr>
        <p:spPr>
          <a:xfrm>
            <a:off x="2" y="0"/>
            <a:ext cx="12191998" cy="1089529"/>
          </a:xfrm>
          <a:prstGeom prst="rect">
            <a:avLst/>
          </a:prstGeom>
          <a:solidFill>
            <a:schemeClr val="accent2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b="1" dirty="0"/>
          </a:p>
          <a:p>
            <a:pPr>
              <a:lnSpc>
                <a:spcPct val="90000"/>
              </a:lnSpc>
            </a:pPr>
            <a:r>
              <a:rPr lang="it-IT" sz="4000" b="1" dirty="0"/>
              <a:t>  Apocalisse 4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30802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isultati immagini per euangelion">
            <a:extLst>
              <a:ext uri="{FF2B5EF4-FFF2-40B4-BE49-F238E27FC236}">
                <a16:creationId xmlns:a16="http://schemas.microsoft.com/office/drawing/2014/main" id="{EEB8BC47-DBFB-44F6-9156-7924AD286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020" y="764704"/>
            <a:ext cx="7606922" cy="200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7727D1D8-5D07-4124-81E1-05E1611E16FC}"/>
              </a:ext>
            </a:extLst>
          </p:cNvPr>
          <p:cNvSpPr txBox="1"/>
          <p:nvPr/>
        </p:nvSpPr>
        <p:spPr>
          <a:xfrm>
            <a:off x="3358108" y="2657440"/>
            <a:ext cx="5786550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5998" dirty="0" err="1"/>
              <a:t>euangelion</a:t>
            </a:r>
            <a:endParaRPr lang="it-IT" sz="5998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C531455-CCE5-4C71-B322-265D25A6CFF0}"/>
              </a:ext>
            </a:extLst>
          </p:cNvPr>
          <p:cNvSpPr/>
          <p:nvPr/>
        </p:nvSpPr>
        <p:spPr>
          <a:xfrm>
            <a:off x="3150811" y="3467804"/>
            <a:ext cx="6396111" cy="1015079"/>
          </a:xfrm>
          <a:prstGeom prst="rect">
            <a:avLst/>
          </a:prstGeom>
          <a:noFill/>
        </p:spPr>
        <p:txBody>
          <a:bodyPr wrap="none" lIns="91416" tIns="45708" rIns="91416" bIns="45708">
            <a:spAutoFit/>
          </a:bodyPr>
          <a:lstStyle/>
          <a:p>
            <a:pPr algn="ctr"/>
            <a:r>
              <a:rPr lang="it-IT" sz="5998" b="1" dirty="0">
                <a:ln w="12700">
                  <a:solidFill>
                    <a:schemeClr val="accent3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BUON ANNUNCIO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1294380-C7A8-4D53-BE8B-650FE5DF4112}"/>
              </a:ext>
            </a:extLst>
          </p:cNvPr>
          <p:cNvSpPr txBox="1"/>
          <p:nvPr/>
        </p:nvSpPr>
        <p:spPr>
          <a:xfrm>
            <a:off x="659704" y="5521923"/>
            <a:ext cx="10922821" cy="978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3199" dirty="0"/>
              <a:t>Il contenuto dell’annuncio è costituito dalla vicenda e dal messaggio di Gesù.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7E1CAEE-AAB5-4467-A044-85F313176499}"/>
              </a:ext>
            </a:extLst>
          </p:cNvPr>
          <p:cNvSpPr/>
          <p:nvPr/>
        </p:nvSpPr>
        <p:spPr>
          <a:xfrm>
            <a:off x="896709" y="4741020"/>
            <a:ext cx="11175149" cy="523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799" b="1" i="1" dirty="0">
                <a:solidFill>
                  <a:srgbClr val="222222"/>
                </a:solidFill>
                <a:latin typeface="Verdana" panose="020B0604030504040204" pitchFamily="34" charset="0"/>
              </a:rPr>
              <a:t>Mc 1,1: </a:t>
            </a:r>
            <a:r>
              <a:rPr lang="it-IT" sz="2799" i="1" dirty="0">
                <a:solidFill>
                  <a:srgbClr val="222222"/>
                </a:solidFill>
                <a:latin typeface="Verdana" panose="020B0604030504040204" pitchFamily="34" charset="0"/>
              </a:rPr>
              <a:t>Inizio del </a:t>
            </a:r>
            <a:r>
              <a:rPr lang="it-IT" sz="2799" b="1" i="1" dirty="0" err="1">
                <a:solidFill>
                  <a:srgbClr val="222222"/>
                </a:solidFill>
                <a:latin typeface="Verdana" panose="020B0604030504040204" pitchFamily="34" charset="0"/>
              </a:rPr>
              <a:t>euangelion</a:t>
            </a:r>
            <a:r>
              <a:rPr lang="it-IT" sz="2799" i="1" dirty="0">
                <a:solidFill>
                  <a:srgbClr val="222222"/>
                </a:solidFill>
                <a:latin typeface="Verdana" panose="020B0604030504040204" pitchFamily="34" charset="0"/>
              </a:rPr>
              <a:t> di Gesù, Cristo, Figlio di Dio. </a:t>
            </a:r>
            <a:endParaRPr lang="it-IT" sz="2799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020F800-DBB2-4771-AB9D-5165C5DCED9B}"/>
              </a:ext>
            </a:extLst>
          </p:cNvPr>
          <p:cNvSpPr txBox="1"/>
          <p:nvPr/>
        </p:nvSpPr>
        <p:spPr>
          <a:xfrm>
            <a:off x="-1156" y="0"/>
            <a:ext cx="12188824" cy="98488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/>
              <a:t>I VANGELI</a:t>
            </a:r>
          </a:p>
          <a:p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388662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E1F828E7-CA7C-45FB-B894-4B5F5168E690}"/>
              </a:ext>
            </a:extLst>
          </p:cNvPr>
          <p:cNvSpPr txBox="1"/>
          <p:nvPr/>
        </p:nvSpPr>
        <p:spPr>
          <a:xfrm>
            <a:off x="0" y="893"/>
            <a:ext cx="12188824" cy="1033860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799" b="1" dirty="0"/>
          </a:p>
          <a:p>
            <a:pPr algn="ctr">
              <a:lnSpc>
                <a:spcPct val="90000"/>
              </a:lnSpc>
            </a:pPr>
            <a:r>
              <a:rPr lang="it-IT" sz="3599" b="1" dirty="0"/>
              <a:t>LA FORMAZIONE DI VANGELI 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E892F93-6A73-498D-8A2D-0355BC895819}"/>
              </a:ext>
            </a:extLst>
          </p:cNvPr>
          <p:cNvSpPr/>
          <p:nvPr/>
        </p:nvSpPr>
        <p:spPr>
          <a:xfrm>
            <a:off x="-1" y="1034753"/>
            <a:ext cx="1467738" cy="58223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D4B4F2A-BF37-42A7-B432-5D9364234528}"/>
              </a:ext>
            </a:extLst>
          </p:cNvPr>
          <p:cNvSpPr/>
          <p:nvPr/>
        </p:nvSpPr>
        <p:spPr>
          <a:xfrm>
            <a:off x="1530018" y="1126756"/>
            <a:ext cx="10580270" cy="77944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CDA4C8F-A5B5-41D2-9114-887454113D7E}"/>
              </a:ext>
            </a:extLst>
          </p:cNvPr>
          <p:cNvSpPr/>
          <p:nvPr/>
        </p:nvSpPr>
        <p:spPr>
          <a:xfrm>
            <a:off x="1533225" y="1998202"/>
            <a:ext cx="10577064" cy="77944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3C74DE3-AEED-4595-8220-4DF5BE0C1DAD}"/>
              </a:ext>
            </a:extLst>
          </p:cNvPr>
          <p:cNvSpPr/>
          <p:nvPr/>
        </p:nvSpPr>
        <p:spPr>
          <a:xfrm>
            <a:off x="1530017" y="2869648"/>
            <a:ext cx="10580271" cy="165394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298F363-746E-4AA5-A2D8-F90429DDB221}"/>
              </a:ext>
            </a:extLst>
          </p:cNvPr>
          <p:cNvSpPr/>
          <p:nvPr/>
        </p:nvSpPr>
        <p:spPr>
          <a:xfrm>
            <a:off x="1530016" y="4612539"/>
            <a:ext cx="10580271" cy="217239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0A7CA6D-9C7F-4A9E-9DA1-6617899DA0FF}"/>
              </a:ext>
            </a:extLst>
          </p:cNvPr>
          <p:cNvSpPr txBox="1"/>
          <p:nvPr/>
        </p:nvSpPr>
        <p:spPr>
          <a:xfrm>
            <a:off x="1533225" y="1306498"/>
            <a:ext cx="10577064" cy="507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999" b="1" dirty="0"/>
              <a:t>RISURREZIONE DI GESU’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AD907E8-76AE-4D31-9EBB-CA512A28A136}"/>
              </a:ext>
            </a:extLst>
          </p:cNvPr>
          <p:cNvSpPr txBox="1"/>
          <p:nvPr/>
        </p:nvSpPr>
        <p:spPr>
          <a:xfrm>
            <a:off x="1530017" y="2167185"/>
            <a:ext cx="10580272" cy="507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999" b="1" dirty="0"/>
              <a:t>PREDICAZIONE ORALE DEGLI APOSTOLI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EC9E36A-6589-4503-AC51-420582259F59}"/>
              </a:ext>
            </a:extLst>
          </p:cNvPr>
          <p:cNvSpPr txBox="1"/>
          <p:nvPr/>
        </p:nvSpPr>
        <p:spPr>
          <a:xfrm>
            <a:off x="1530016" y="2973208"/>
            <a:ext cx="10580271" cy="507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999" b="1" dirty="0"/>
              <a:t>PRIMI SCRITTI ANDATI PERDUTI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1D690BD-D720-4A64-8D43-0DA957AE4C0A}"/>
              </a:ext>
            </a:extLst>
          </p:cNvPr>
          <p:cNvSpPr txBox="1"/>
          <p:nvPr/>
        </p:nvSpPr>
        <p:spPr>
          <a:xfrm>
            <a:off x="1760964" y="3676875"/>
            <a:ext cx="3035175" cy="75693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399" b="1" dirty="0"/>
              <a:t>Prime trascrizioni di tradizioni orali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C6F1BCD-E7C3-4474-834E-888F5675C872}"/>
              </a:ext>
            </a:extLst>
          </p:cNvPr>
          <p:cNvSpPr txBox="1"/>
          <p:nvPr/>
        </p:nvSpPr>
        <p:spPr>
          <a:xfrm>
            <a:off x="5294517" y="3676875"/>
            <a:ext cx="2193993" cy="75693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399" b="1" dirty="0"/>
              <a:t>Raccolte di detti di Gesù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787F5F2-64B8-4999-B516-2901899CFDFB}"/>
              </a:ext>
            </a:extLst>
          </p:cNvPr>
          <p:cNvSpPr txBox="1"/>
          <p:nvPr/>
        </p:nvSpPr>
        <p:spPr>
          <a:xfrm>
            <a:off x="7986887" y="3676875"/>
            <a:ext cx="3858725" cy="75693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399" b="1" dirty="0"/>
              <a:t>Racconti della passione e risurrezione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0D50908-16CC-4BD7-9A8C-5D968B827A1F}"/>
              </a:ext>
            </a:extLst>
          </p:cNvPr>
          <p:cNvSpPr txBox="1"/>
          <p:nvPr/>
        </p:nvSpPr>
        <p:spPr>
          <a:xfrm>
            <a:off x="1530016" y="4649449"/>
            <a:ext cx="10580271" cy="507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999" b="1" dirty="0"/>
              <a:t>REDAZIONE DEI VANGELI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BBC411E-FC4B-481A-A49D-B5B677BB03AB}"/>
              </a:ext>
            </a:extLst>
          </p:cNvPr>
          <p:cNvSpPr txBox="1"/>
          <p:nvPr/>
        </p:nvSpPr>
        <p:spPr>
          <a:xfrm>
            <a:off x="2065330" y="5227235"/>
            <a:ext cx="1841389" cy="48000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799" b="1" dirty="0"/>
              <a:t>MARCO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AC8BFB74-2DED-4860-B784-14535F095423}"/>
              </a:ext>
            </a:extLst>
          </p:cNvPr>
          <p:cNvSpPr txBox="1"/>
          <p:nvPr/>
        </p:nvSpPr>
        <p:spPr>
          <a:xfrm>
            <a:off x="4464036" y="5707241"/>
            <a:ext cx="1875002" cy="48000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799" b="1" dirty="0"/>
              <a:t>MATTEO</a:t>
            </a:r>
            <a:endParaRPr lang="it-IT" sz="2399" b="1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3D8C522-8369-4D6F-BFEF-2C446158FDA8}"/>
              </a:ext>
            </a:extLst>
          </p:cNvPr>
          <p:cNvSpPr txBox="1"/>
          <p:nvPr/>
        </p:nvSpPr>
        <p:spPr>
          <a:xfrm>
            <a:off x="6874352" y="5716012"/>
            <a:ext cx="1807072" cy="48000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799" b="1" dirty="0"/>
              <a:t>LUCA</a:t>
            </a:r>
            <a:endParaRPr lang="it-IT" sz="2399" b="1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997B0D13-345E-4E45-BAB8-656F2D87A82A}"/>
              </a:ext>
            </a:extLst>
          </p:cNvPr>
          <p:cNvSpPr txBox="1"/>
          <p:nvPr/>
        </p:nvSpPr>
        <p:spPr>
          <a:xfrm>
            <a:off x="9238742" y="6180496"/>
            <a:ext cx="2292222" cy="48000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2799" b="1" dirty="0"/>
              <a:t>GIOVANNI</a:t>
            </a:r>
            <a:endParaRPr lang="it-IT" sz="2399" b="1" dirty="0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835ABE3-E5CA-4233-97D4-7F89AA41C7F7}"/>
              </a:ext>
            </a:extLst>
          </p:cNvPr>
          <p:cNvSpPr txBox="1"/>
          <p:nvPr/>
        </p:nvSpPr>
        <p:spPr>
          <a:xfrm>
            <a:off x="57413" y="1276474"/>
            <a:ext cx="1299395" cy="48000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799" b="1" dirty="0"/>
              <a:t>30 </a:t>
            </a:r>
            <a:r>
              <a:rPr lang="it-IT" sz="1999" b="1" dirty="0"/>
              <a:t>d.C.</a:t>
            </a:r>
            <a:endParaRPr lang="it-IT" sz="2799" b="1" dirty="0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05CA73EB-E786-4D93-BED0-984F8AD3593A}"/>
              </a:ext>
            </a:extLst>
          </p:cNvPr>
          <p:cNvSpPr txBox="1"/>
          <p:nvPr/>
        </p:nvSpPr>
        <p:spPr>
          <a:xfrm>
            <a:off x="35363" y="2010259"/>
            <a:ext cx="664294" cy="2508495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it-IT" sz="1200" b="1" dirty="0"/>
          </a:p>
          <a:p>
            <a:pPr algn="ctr">
              <a:lnSpc>
                <a:spcPct val="90000"/>
              </a:lnSpc>
            </a:pPr>
            <a:r>
              <a:rPr lang="it-IT" sz="2399" dirty="0"/>
              <a:t>Tra il </a:t>
            </a:r>
            <a:r>
              <a:rPr lang="it-IT" sz="2799" b="1" dirty="0"/>
              <a:t>30</a:t>
            </a:r>
          </a:p>
          <a:p>
            <a:pPr algn="ctr">
              <a:lnSpc>
                <a:spcPct val="90000"/>
              </a:lnSpc>
            </a:pPr>
            <a:r>
              <a:rPr lang="it-IT" sz="2399" dirty="0"/>
              <a:t>e </a:t>
            </a:r>
          </a:p>
          <a:p>
            <a:pPr algn="ctr">
              <a:lnSpc>
                <a:spcPct val="90000"/>
              </a:lnSpc>
            </a:pPr>
            <a:r>
              <a:rPr lang="it-IT" sz="2399" dirty="0"/>
              <a:t>il </a:t>
            </a:r>
            <a:r>
              <a:rPr lang="it-IT" sz="2799" b="1" dirty="0"/>
              <a:t>60</a:t>
            </a:r>
            <a:br>
              <a:rPr lang="it-IT" sz="1000" b="1" dirty="0"/>
            </a:br>
            <a:endParaRPr lang="it-IT" sz="1050" b="1" dirty="0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075F696-D02D-4810-AA43-CE3C241C7D90}"/>
              </a:ext>
            </a:extLst>
          </p:cNvPr>
          <p:cNvSpPr txBox="1"/>
          <p:nvPr/>
        </p:nvSpPr>
        <p:spPr>
          <a:xfrm>
            <a:off x="750250" y="2875656"/>
            <a:ext cx="664294" cy="1643099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it-IT" sz="800" dirty="0"/>
          </a:p>
          <a:p>
            <a:pPr algn="ctr">
              <a:lnSpc>
                <a:spcPct val="90000"/>
              </a:lnSpc>
            </a:pPr>
            <a:r>
              <a:rPr lang="it-IT" sz="2399" dirty="0"/>
              <a:t>Dal </a:t>
            </a:r>
            <a:r>
              <a:rPr lang="it-IT" sz="2799" b="1" dirty="0"/>
              <a:t>40</a:t>
            </a:r>
          </a:p>
          <a:p>
            <a:pPr algn="ctr">
              <a:lnSpc>
                <a:spcPct val="90000"/>
              </a:lnSpc>
            </a:pPr>
            <a:r>
              <a:rPr lang="it-IT" sz="2399" dirty="0"/>
              <a:t>al </a:t>
            </a:r>
            <a:r>
              <a:rPr lang="it-IT" sz="2799" b="1" dirty="0"/>
              <a:t>60</a:t>
            </a:r>
            <a:endParaRPr lang="it-IT" sz="1050" b="1" dirty="0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908F531F-9316-420B-9532-61EA094C64B1}"/>
              </a:ext>
            </a:extLst>
          </p:cNvPr>
          <p:cNvSpPr/>
          <p:nvPr/>
        </p:nvSpPr>
        <p:spPr>
          <a:xfrm>
            <a:off x="521553" y="5203752"/>
            <a:ext cx="835254" cy="15770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D96A26A2-5356-4AF4-A64C-C346C1A9164C}"/>
              </a:ext>
            </a:extLst>
          </p:cNvPr>
          <p:cNvSpPr txBox="1"/>
          <p:nvPr/>
        </p:nvSpPr>
        <p:spPr>
          <a:xfrm>
            <a:off x="622782" y="5203752"/>
            <a:ext cx="630630" cy="48000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799" b="1" dirty="0"/>
              <a:t>70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C5D88518-37C2-49B1-A346-021F7880591F}"/>
              </a:ext>
            </a:extLst>
          </p:cNvPr>
          <p:cNvSpPr txBox="1"/>
          <p:nvPr/>
        </p:nvSpPr>
        <p:spPr>
          <a:xfrm>
            <a:off x="622782" y="5716012"/>
            <a:ext cx="734025" cy="48000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799" b="1" dirty="0"/>
              <a:t>80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9B656D4B-51BD-49CD-BE15-06894C8FF127}"/>
              </a:ext>
            </a:extLst>
          </p:cNvPr>
          <p:cNvSpPr txBox="1"/>
          <p:nvPr/>
        </p:nvSpPr>
        <p:spPr>
          <a:xfrm>
            <a:off x="612979" y="6228271"/>
            <a:ext cx="743828" cy="48000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799" b="1" dirty="0"/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187679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4CE98EE-311B-4929-82B0-44278E39AFC0}"/>
              </a:ext>
            </a:extLst>
          </p:cNvPr>
          <p:cNvSpPr txBox="1"/>
          <p:nvPr/>
        </p:nvSpPr>
        <p:spPr>
          <a:xfrm>
            <a:off x="1" y="894"/>
            <a:ext cx="6323737" cy="108898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799" b="1" dirty="0"/>
          </a:p>
          <a:p>
            <a:pPr algn="ctr">
              <a:lnSpc>
                <a:spcPct val="90000"/>
              </a:lnSpc>
            </a:pPr>
            <a:r>
              <a:rPr lang="it-IT" sz="3999" b="1" dirty="0"/>
              <a:t>LA QUESTIONE SINOTTICA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8FA9FD0-E2E6-478A-BB73-489E859AC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8" y="2102"/>
            <a:ext cx="5865086" cy="685500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CDBDFB-45FD-4B5C-B298-155445FD11AF}"/>
              </a:ext>
            </a:extLst>
          </p:cNvPr>
          <p:cNvSpPr txBox="1"/>
          <p:nvPr/>
        </p:nvSpPr>
        <p:spPr>
          <a:xfrm>
            <a:off x="113280" y="1712146"/>
            <a:ext cx="6210458" cy="5713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3199" dirty="0"/>
              <a:t>I Vangeli di Marco, Matteo e Luca sono detti </a:t>
            </a:r>
            <a:r>
              <a:rPr lang="it-IT" sz="3199" b="1" dirty="0"/>
              <a:t>sinottici</a:t>
            </a:r>
            <a:r>
              <a:rPr lang="it-IT" sz="3199" dirty="0"/>
              <a:t> perché hanno la stessa struttura e sono interdipendenti testualmente.</a:t>
            </a:r>
          </a:p>
          <a:p>
            <a:pPr>
              <a:lnSpc>
                <a:spcPct val="90000"/>
              </a:lnSpc>
            </a:pPr>
            <a:endParaRPr lang="it-IT" sz="1799" dirty="0"/>
          </a:p>
          <a:p>
            <a:pPr>
              <a:lnSpc>
                <a:spcPct val="90000"/>
              </a:lnSpc>
            </a:pPr>
            <a:r>
              <a:rPr lang="it-IT" sz="3199" b="1" dirty="0"/>
              <a:t>Mt </a:t>
            </a:r>
            <a:r>
              <a:rPr lang="it-IT" sz="3199" dirty="0"/>
              <a:t>e </a:t>
            </a:r>
            <a:r>
              <a:rPr lang="it-IT" sz="3199" b="1" dirty="0"/>
              <a:t>Lc, </a:t>
            </a:r>
            <a:r>
              <a:rPr lang="it-IT" sz="3199" dirty="0"/>
              <a:t>oltre che riportare materiale proprio,</a:t>
            </a:r>
            <a:r>
              <a:rPr lang="it-IT" sz="3199" b="1" dirty="0"/>
              <a:t> </a:t>
            </a:r>
            <a:r>
              <a:rPr lang="it-IT" sz="3199" dirty="0"/>
              <a:t>scrivono attingendo da </a:t>
            </a:r>
            <a:r>
              <a:rPr lang="it-IT" sz="3199" b="1" dirty="0"/>
              <a:t>Mc </a:t>
            </a:r>
            <a:r>
              <a:rPr lang="it-IT" sz="3199" dirty="0"/>
              <a:t>e da un’altra fonte tra loro in comune, che non è </a:t>
            </a:r>
            <a:r>
              <a:rPr lang="it-IT" sz="3199" b="1" dirty="0"/>
              <a:t>Mc. </a:t>
            </a:r>
            <a:r>
              <a:rPr lang="it-IT" sz="3199" dirty="0"/>
              <a:t>Questa fonte, perduta, è detta </a:t>
            </a:r>
            <a:r>
              <a:rPr lang="it-IT" sz="3199" b="1" dirty="0"/>
              <a:t>fonte Q </a:t>
            </a:r>
            <a:r>
              <a:rPr lang="it-IT" sz="3199" dirty="0"/>
              <a:t>(da </a:t>
            </a:r>
            <a:r>
              <a:rPr lang="it-IT" sz="3199" i="1" dirty="0"/>
              <a:t>Quelle</a:t>
            </a:r>
            <a:r>
              <a:rPr lang="it-IT" sz="3199" dirty="0"/>
              <a:t> che significa «fonte» in tedesco)</a:t>
            </a:r>
            <a:endParaRPr lang="it-IT" sz="2399" b="1" i="1" dirty="0"/>
          </a:p>
          <a:p>
            <a:pPr marL="685594" indent="-685594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sz="3999" b="1" i="1" dirty="0"/>
          </a:p>
        </p:txBody>
      </p:sp>
    </p:spTree>
    <p:extLst>
      <p:ext uri="{BB962C8B-B14F-4D97-AF65-F5344CB8AC3E}">
        <p14:creationId xmlns:p14="http://schemas.microsoft.com/office/powerpoint/2010/main" val="73926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C89A77F-E1A8-433B-8AA5-4F9ED6CF08A6}"/>
              </a:ext>
            </a:extLst>
          </p:cNvPr>
          <p:cNvSpPr txBox="1"/>
          <p:nvPr/>
        </p:nvSpPr>
        <p:spPr>
          <a:xfrm>
            <a:off x="0" y="893"/>
            <a:ext cx="7586600" cy="164309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799" b="1" dirty="0"/>
          </a:p>
          <a:p>
            <a:pPr algn="ctr">
              <a:lnSpc>
                <a:spcPct val="90000"/>
              </a:lnSpc>
            </a:pPr>
            <a:r>
              <a:rPr lang="it-IT" sz="3999" b="1" dirty="0"/>
              <a:t>IL GENERE LETTERARIO «VANGELO»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8091422-F0A7-4D11-BA6B-86925FCD68D0}"/>
              </a:ext>
            </a:extLst>
          </p:cNvPr>
          <p:cNvSpPr txBox="1"/>
          <p:nvPr/>
        </p:nvSpPr>
        <p:spPr>
          <a:xfrm>
            <a:off x="189756" y="1772816"/>
            <a:ext cx="7028684" cy="4746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it-IT" sz="2399" dirty="0"/>
              <a:t>I Vangeli sono simili alle antiche biografie di uomini famosi, ma con delle diversità significative:</a:t>
            </a:r>
          </a:p>
          <a:p>
            <a:pPr marL="342797" indent="-342797">
              <a:lnSpc>
                <a:spcPct val="90000"/>
              </a:lnSpc>
              <a:spcAft>
                <a:spcPts val="2399"/>
              </a:spcAft>
              <a:buFontTx/>
              <a:buChar char="-"/>
            </a:pPr>
            <a:r>
              <a:rPr lang="it-IT" sz="2399" b="1" dirty="0"/>
              <a:t>Narrano solo una parte della vita di Gesù e in modo «sproporzionato».</a:t>
            </a:r>
            <a:br>
              <a:rPr lang="it-IT" sz="2399" b="1" dirty="0"/>
            </a:br>
            <a:r>
              <a:rPr lang="it-IT" sz="2399" b="1" dirty="0"/>
              <a:t>Es.: Marco:</a:t>
            </a:r>
          </a:p>
          <a:p>
            <a:pPr marL="342797" indent="-342797">
              <a:lnSpc>
                <a:spcPct val="90000"/>
              </a:lnSpc>
              <a:spcAft>
                <a:spcPts val="1200"/>
              </a:spcAft>
              <a:buFontTx/>
              <a:buChar char="-"/>
            </a:pPr>
            <a:endParaRPr lang="it-IT" sz="2399" b="1" dirty="0"/>
          </a:p>
          <a:p>
            <a:pPr marL="342797" indent="-342797">
              <a:lnSpc>
                <a:spcPct val="90000"/>
              </a:lnSpc>
              <a:spcAft>
                <a:spcPts val="1200"/>
              </a:spcAft>
              <a:buFontTx/>
              <a:buChar char="-"/>
            </a:pPr>
            <a:endParaRPr lang="it-IT" sz="2399" b="1" dirty="0"/>
          </a:p>
          <a:p>
            <a:pPr marL="342797" indent="-342797">
              <a:lnSpc>
                <a:spcPct val="90000"/>
              </a:lnSpc>
              <a:spcAft>
                <a:spcPts val="2399"/>
              </a:spcAft>
              <a:buFontTx/>
              <a:buChar char="-"/>
            </a:pPr>
            <a:r>
              <a:rPr lang="it-IT" sz="2399" b="1" dirty="0"/>
              <a:t>Sono scritti non per raccontare una vicenda del passato ma per suscitare la fede in chi legge.</a:t>
            </a:r>
          </a:p>
          <a:p>
            <a:pPr algn="ctr">
              <a:lnSpc>
                <a:spcPct val="90000"/>
              </a:lnSpc>
            </a:pPr>
            <a:r>
              <a:rPr lang="it-IT" sz="2399" b="1" dirty="0"/>
              <a:t>Per questo i Vangeli sono considerati un genere letterario a sé stante.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7F9DD97-486D-4BB5-927F-029BD803FE34}"/>
              </a:ext>
            </a:extLst>
          </p:cNvPr>
          <p:cNvSpPr txBox="1"/>
          <p:nvPr/>
        </p:nvSpPr>
        <p:spPr>
          <a:xfrm>
            <a:off x="2180800" y="3212976"/>
            <a:ext cx="5421868" cy="156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797" indent="-342797">
              <a:buFont typeface="Arial" panose="020B0604020202020204" pitchFamily="34" charset="0"/>
              <a:buChar char="•"/>
            </a:pPr>
            <a:r>
              <a:rPr lang="it-IT" sz="2399" dirty="0"/>
              <a:t>Composto di 16 capitoli</a:t>
            </a:r>
          </a:p>
          <a:p>
            <a:pPr marL="342797" indent="-342797">
              <a:buFont typeface="Arial" panose="020B0604020202020204" pitchFamily="34" charset="0"/>
              <a:buChar char="•"/>
            </a:pPr>
            <a:r>
              <a:rPr lang="it-IT" sz="2399" dirty="0"/>
              <a:t>Inizia con Gesù trentenne</a:t>
            </a:r>
          </a:p>
          <a:p>
            <a:pPr marL="342797" indent="-342797">
              <a:buFont typeface="Arial" panose="020B0604020202020204" pitchFamily="34" charset="0"/>
              <a:buChar char="•"/>
            </a:pPr>
            <a:r>
              <a:rPr lang="it-IT" sz="2399" dirty="0"/>
              <a:t>5 capitoli su 16 narrano l’ultima settimana di Gesù.</a:t>
            </a:r>
            <a:endParaRPr lang="it-IT" sz="1999" dirty="0">
              <a:solidFill>
                <a:schemeClr val="accent2"/>
              </a:solidFill>
            </a:endParaRPr>
          </a:p>
        </p:txBody>
      </p:sp>
      <p:pic>
        <p:nvPicPr>
          <p:cNvPr id="5" name="Picture 4" descr="Risultati immagini per gesù">
            <a:extLst>
              <a:ext uri="{FF2B5EF4-FFF2-40B4-BE49-F238E27FC236}">
                <a16:creationId xmlns:a16="http://schemas.microsoft.com/office/drawing/2014/main" id="{81945D7B-E8D5-4144-BAD4-A6D8D5D77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601" y="893"/>
            <a:ext cx="4602224" cy="687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19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3A433A3-2DB3-46A8-A544-2BD113ABCEBC}"/>
              </a:ext>
            </a:extLst>
          </p:cNvPr>
          <p:cNvSpPr txBox="1"/>
          <p:nvPr/>
        </p:nvSpPr>
        <p:spPr>
          <a:xfrm>
            <a:off x="333772" y="114631"/>
            <a:ext cx="6670476" cy="6628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1799"/>
              </a:spcAft>
            </a:pPr>
            <a:r>
              <a:rPr lang="it-IT" sz="3199" dirty="0"/>
              <a:t>Il cuore dell’annuncio cristiano è chiamato </a:t>
            </a:r>
          </a:p>
          <a:p>
            <a:pPr algn="ctr">
              <a:lnSpc>
                <a:spcPct val="90000"/>
              </a:lnSpc>
              <a:spcAft>
                <a:spcPts val="1799"/>
              </a:spcAft>
            </a:pPr>
            <a:r>
              <a:rPr lang="it-IT" sz="6600" b="1" dirty="0"/>
              <a:t>Kerigma</a:t>
            </a:r>
            <a:r>
              <a:rPr lang="it-IT" sz="4000" b="1" dirty="0"/>
              <a:t> </a:t>
            </a:r>
          </a:p>
          <a:p>
            <a:pPr algn="ctr">
              <a:lnSpc>
                <a:spcPct val="90000"/>
              </a:lnSpc>
              <a:spcAft>
                <a:spcPts val="1799"/>
              </a:spcAft>
            </a:pPr>
            <a:r>
              <a:rPr lang="it-IT" sz="3199" dirty="0"/>
              <a:t>(</a:t>
            </a:r>
            <a:r>
              <a:rPr lang="it-IT" sz="3199" dirty="0" err="1">
                <a:latin typeface="Symbol" panose="05050102010706020507" pitchFamily="18" charset="2"/>
              </a:rPr>
              <a:t>khrugma</a:t>
            </a:r>
            <a:r>
              <a:rPr lang="it-IT" sz="3199" dirty="0">
                <a:latin typeface="Symbol" panose="05050102010706020507" pitchFamily="18" charset="2"/>
              </a:rPr>
              <a:t> </a:t>
            </a:r>
            <a:r>
              <a:rPr lang="it-IT" sz="3199" dirty="0"/>
              <a:t>da </a:t>
            </a:r>
            <a:r>
              <a:rPr lang="it-IT" sz="3199" dirty="0" err="1">
                <a:latin typeface="Symbol" panose="05050102010706020507" pitchFamily="18" charset="2"/>
              </a:rPr>
              <a:t>khrussw</a:t>
            </a:r>
            <a:r>
              <a:rPr lang="it-IT" sz="3199" dirty="0"/>
              <a:t>: gridare, proclamare) che è il grido della risurrezione.</a:t>
            </a:r>
          </a:p>
          <a:p>
            <a:pPr algn="ctr">
              <a:lnSpc>
                <a:spcPct val="90000"/>
              </a:lnSpc>
            </a:pPr>
            <a:r>
              <a:rPr lang="it-IT" sz="2400" b="1" dirty="0"/>
              <a:t>«Gesù di Nazaret […] l'avete inchiodato sulla croce per mano di empi e l'avete ucciso. […] Questo Gesù Dio l'ha risuscitato e noi tutti ne siamo testimoni. [...] Sappia dunque con certezza tutta la casa di Israele che Dio ha costituito Signore e Cristo quel Gesù che voi avete crocifisso»»</a:t>
            </a:r>
            <a:endParaRPr lang="it-IT" sz="3199" b="1" dirty="0"/>
          </a:p>
          <a:p>
            <a:pPr algn="r">
              <a:lnSpc>
                <a:spcPct val="90000"/>
              </a:lnSpc>
              <a:spcAft>
                <a:spcPts val="1200"/>
              </a:spcAft>
            </a:pPr>
            <a:r>
              <a:rPr lang="it-IT" sz="2799" i="1" dirty="0"/>
              <a:t>At 2</a:t>
            </a:r>
          </a:p>
        </p:txBody>
      </p:sp>
      <p:pic>
        <p:nvPicPr>
          <p:cNvPr id="3" name="Picture 2" descr="Risultati immagini per risurrezione">
            <a:extLst>
              <a:ext uri="{FF2B5EF4-FFF2-40B4-BE49-F238E27FC236}">
                <a16:creationId xmlns:a16="http://schemas.microsoft.com/office/drawing/2014/main" id="{E4501BE7-20E4-4797-A760-5EE1D7170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6" r="23230"/>
          <a:stretch/>
        </p:blipFill>
        <p:spPr bwMode="auto">
          <a:xfrm>
            <a:off x="7313294" y="893"/>
            <a:ext cx="4875531" cy="685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93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D96EB0E-1AB3-4B2C-852C-4240F82687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70876" y="4573960"/>
            <a:ext cx="1618907" cy="218911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EA082A1-45D3-40FC-A7B4-97326158B6DF}"/>
              </a:ext>
            </a:extLst>
          </p:cNvPr>
          <p:cNvSpPr txBox="1"/>
          <p:nvPr/>
        </p:nvSpPr>
        <p:spPr>
          <a:xfrm>
            <a:off x="0" y="894"/>
            <a:ext cx="12188824" cy="108924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799" b="1" dirty="0"/>
          </a:p>
          <a:p>
            <a:pPr algn="ctr">
              <a:lnSpc>
                <a:spcPct val="90000"/>
              </a:lnSpc>
            </a:pPr>
            <a:r>
              <a:rPr lang="it-IT" sz="3999" b="1" dirty="0"/>
              <a:t>LA SPIEGAZIONE DI UN FILM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68B4BAD-94BD-4607-B8B3-8212468E7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71670" y="2272562"/>
            <a:ext cx="6762177" cy="221883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D903FCC-7C74-437D-8B57-A194552FC179}"/>
              </a:ext>
            </a:extLst>
          </p:cNvPr>
          <p:cNvSpPr txBox="1"/>
          <p:nvPr/>
        </p:nvSpPr>
        <p:spPr>
          <a:xfrm>
            <a:off x="2218839" y="1121961"/>
            <a:ext cx="9535335" cy="5280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399"/>
              </a:spcAft>
            </a:pPr>
            <a:r>
              <a:rPr lang="it-IT" sz="2799" dirty="0"/>
              <a:t>Il testo dei Vangeli non è semplicemente il racconto della vicenda storica di Gesù. È invece la spiegazione della vicenda di Gesù, a partire da ciò che i discepoli hanno capito dopo la risurrezione: a partire dal Kerigma.</a:t>
            </a:r>
          </a:p>
          <a:p>
            <a:pPr>
              <a:lnSpc>
                <a:spcPct val="90000"/>
              </a:lnSpc>
              <a:spcAft>
                <a:spcPts val="2399"/>
              </a:spcAft>
            </a:pPr>
            <a:r>
              <a:rPr lang="it-IT" sz="2799" dirty="0"/>
              <a:t>Prima della risurrezione i discepoli capiscono molto poco del significato delle azioni e delle parole di Gesù. </a:t>
            </a:r>
            <a:r>
              <a:rPr lang="it-IT" sz="2799" b="1" dirty="0"/>
              <a:t>Dopo la risurrezione, che apre loro gli occhi, ripercorrono tutta la sua vicenda, comprendendo il vero significato di  quello che era avvenuto prima.</a:t>
            </a:r>
            <a:endParaRPr lang="it-IT" sz="2799" dirty="0"/>
          </a:p>
          <a:p>
            <a:pPr>
              <a:lnSpc>
                <a:spcPct val="90000"/>
              </a:lnSpc>
              <a:spcAft>
                <a:spcPts val="2399"/>
              </a:spcAft>
            </a:pPr>
            <a:endParaRPr lang="it-IT" sz="2799" dirty="0"/>
          </a:p>
          <a:p>
            <a:pPr>
              <a:lnSpc>
                <a:spcPct val="90000"/>
              </a:lnSpc>
              <a:spcAft>
                <a:spcPts val="2399"/>
              </a:spcAft>
            </a:pPr>
            <a:r>
              <a:rPr lang="it-IT" sz="2799" dirty="0"/>
              <a:t> </a:t>
            </a:r>
            <a:endParaRPr lang="it-IT" sz="3999" b="1" i="1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B5ECACD-7A4C-42BE-BCC9-8B96AFCC1E5A}"/>
              </a:ext>
            </a:extLst>
          </p:cNvPr>
          <p:cNvSpPr txBox="1"/>
          <p:nvPr/>
        </p:nvSpPr>
        <p:spPr>
          <a:xfrm>
            <a:off x="2206887" y="5178090"/>
            <a:ext cx="7928380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2399"/>
              </a:spcAft>
            </a:pPr>
            <a:r>
              <a:rPr lang="it-IT" sz="2800" b="1" dirty="0"/>
              <a:t>In questo senso leggere i Vangeli non è leggere un racconto, ma la spiegazione di un racconto. Non è guardare un film, ma la spiegazione di un film.</a:t>
            </a:r>
          </a:p>
        </p:txBody>
      </p:sp>
    </p:spTree>
    <p:extLst>
      <p:ext uri="{BB962C8B-B14F-4D97-AF65-F5344CB8AC3E}">
        <p14:creationId xmlns:p14="http://schemas.microsoft.com/office/powerpoint/2010/main" val="88934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82607FE-5ACA-48C7-90A3-A838157C291B}"/>
              </a:ext>
            </a:extLst>
          </p:cNvPr>
          <p:cNvSpPr txBox="1"/>
          <p:nvPr/>
        </p:nvSpPr>
        <p:spPr>
          <a:xfrm>
            <a:off x="0" y="894"/>
            <a:ext cx="7313295" cy="895373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799" b="1" dirty="0"/>
          </a:p>
          <a:p>
            <a:pPr algn="ctr">
              <a:lnSpc>
                <a:spcPct val="90000"/>
              </a:lnSpc>
            </a:pPr>
            <a:r>
              <a:rPr lang="it-IT" sz="3999" b="1" dirty="0"/>
              <a:t>PERCHE’ 4 VANGELI?</a:t>
            </a:r>
            <a:endParaRPr lang="it-IT" sz="1400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2F5CBA2-6585-45A4-84ED-FE661CCCF01F}"/>
              </a:ext>
            </a:extLst>
          </p:cNvPr>
          <p:cNvSpPr txBox="1"/>
          <p:nvPr/>
        </p:nvSpPr>
        <p:spPr>
          <a:xfrm>
            <a:off x="170220" y="1124744"/>
            <a:ext cx="7020954" cy="737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799"/>
              </a:spcAft>
            </a:pPr>
            <a:r>
              <a:rPr lang="it-IT" sz="2699" dirty="0"/>
              <a:t>Gli evangelisti: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it-IT" sz="2699" dirty="0"/>
              <a:t>Rileggono la vicenda di Gesù alla luce della risurrezione.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it-IT" sz="2699" dirty="0"/>
              <a:t>Cercano nell’AT ciò che può essere riferito a Gesù.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it-IT" sz="2699" dirty="0"/>
              <a:t>Adattano il materiale che hanno a disposizione a seconda della comunità cristiana a cui si rivolgono.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endParaRPr lang="it-IT" sz="2699" dirty="0"/>
          </a:p>
          <a:p>
            <a:pPr algn="ctr">
              <a:lnSpc>
                <a:spcPct val="90000"/>
              </a:lnSpc>
            </a:pPr>
            <a:r>
              <a:rPr lang="it-IT" sz="2699" b="1" dirty="0"/>
              <a:t>Questo fa sì che ricostruire la vicenda storica di Gesù dai Vangeli risulti molto complesso.</a:t>
            </a:r>
            <a:br>
              <a:rPr lang="it-IT" sz="2699" b="1" dirty="0"/>
            </a:br>
            <a:r>
              <a:rPr lang="it-IT" sz="2699" b="1" dirty="0"/>
              <a:t>Agli evangelisti non interessa raccontarci la storia di Gesù, ma mostrarci che Gesù è il Cristo.  </a:t>
            </a:r>
          </a:p>
          <a:p>
            <a:pPr>
              <a:lnSpc>
                <a:spcPct val="90000"/>
              </a:lnSpc>
              <a:spcAft>
                <a:spcPts val="1799"/>
              </a:spcAft>
            </a:pPr>
            <a:endParaRPr lang="it-IT" sz="2699" dirty="0"/>
          </a:p>
          <a:p>
            <a:pPr marL="685594" indent="-685594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sz="4799" b="1" dirty="0"/>
          </a:p>
          <a:p>
            <a:pPr marL="685594" indent="-685594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sz="3999" b="1" i="1" dirty="0"/>
          </a:p>
        </p:txBody>
      </p:sp>
      <p:pic>
        <p:nvPicPr>
          <p:cNvPr id="4" name="Picture 2" descr="Risultati immagini per gesù croce">
            <a:extLst>
              <a:ext uri="{FF2B5EF4-FFF2-40B4-BE49-F238E27FC236}">
                <a16:creationId xmlns:a16="http://schemas.microsoft.com/office/drawing/2014/main" id="{DE133825-A408-4155-AE3B-DD97CE9B2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3" r="30046"/>
          <a:stretch/>
        </p:blipFill>
        <p:spPr bwMode="auto">
          <a:xfrm>
            <a:off x="7313295" y="893"/>
            <a:ext cx="4875529" cy="695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96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3A07057-F1F8-4E49-BBF0-FABA21B81AB7}"/>
              </a:ext>
            </a:extLst>
          </p:cNvPr>
          <p:cNvSpPr txBox="1"/>
          <p:nvPr/>
        </p:nvSpPr>
        <p:spPr>
          <a:xfrm>
            <a:off x="1" y="894"/>
            <a:ext cx="7596023" cy="1089245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799" b="1" dirty="0"/>
          </a:p>
          <a:p>
            <a:pPr algn="ctr">
              <a:lnSpc>
                <a:spcPct val="90000"/>
              </a:lnSpc>
            </a:pPr>
            <a:r>
              <a:rPr lang="it-IT" sz="3999" b="1" dirty="0"/>
              <a:t>IL GESU’ STORICO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7F6478E-EB46-46FD-9C9E-90F33E5C4B55}"/>
              </a:ext>
            </a:extLst>
          </p:cNvPr>
          <p:cNvSpPr txBox="1"/>
          <p:nvPr/>
        </p:nvSpPr>
        <p:spPr>
          <a:xfrm>
            <a:off x="94430" y="1193806"/>
            <a:ext cx="7303684" cy="475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399"/>
              </a:spcAft>
            </a:pPr>
            <a:r>
              <a:rPr lang="it-IT" sz="3199" dirty="0"/>
              <a:t>Fonti non cristiane che parlano di Gesù</a:t>
            </a:r>
          </a:p>
          <a:p>
            <a:pPr marL="514196" indent="-514196">
              <a:lnSpc>
                <a:spcPct val="90000"/>
              </a:lnSpc>
              <a:spcAft>
                <a:spcPts val="2399"/>
              </a:spcAft>
              <a:buAutoNum type="arabicParenR"/>
            </a:pPr>
            <a:r>
              <a:rPr lang="it-IT" sz="3199" b="1" dirty="0"/>
              <a:t>GIUSEPPE FLAVIO – 37-100 </a:t>
            </a:r>
            <a:r>
              <a:rPr lang="it-IT" sz="3199" b="1" dirty="0" err="1"/>
              <a:t>d.C</a:t>
            </a:r>
            <a:r>
              <a:rPr lang="it-IT" sz="3199" b="1" dirty="0"/>
              <a:t> - storiografo ebreo</a:t>
            </a:r>
          </a:p>
          <a:p>
            <a:pPr marL="514196" indent="-514196">
              <a:lnSpc>
                <a:spcPct val="90000"/>
              </a:lnSpc>
              <a:spcAft>
                <a:spcPts val="2399"/>
              </a:spcAft>
              <a:buAutoNum type="arabicParenR"/>
            </a:pPr>
            <a:endParaRPr lang="it-IT" sz="3199" b="1" dirty="0"/>
          </a:p>
          <a:p>
            <a:pPr>
              <a:lnSpc>
                <a:spcPct val="90000"/>
              </a:lnSpc>
              <a:spcAft>
                <a:spcPts val="2399"/>
              </a:spcAft>
            </a:pPr>
            <a:endParaRPr lang="it-IT" sz="3199" b="1" dirty="0"/>
          </a:p>
          <a:p>
            <a:pPr>
              <a:lnSpc>
                <a:spcPct val="90000"/>
              </a:lnSpc>
            </a:pPr>
            <a:endParaRPr lang="it-IT" sz="4799" b="1" dirty="0"/>
          </a:p>
          <a:p>
            <a:pPr marL="685594" indent="-685594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sz="3999" b="1" i="1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206505-27E9-4AEB-96DC-315C4C15BBF9}"/>
              </a:ext>
            </a:extLst>
          </p:cNvPr>
          <p:cNvSpPr/>
          <p:nvPr/>
        </p:nvSpPr>
        <p:spPr>
          <a:xfrm>
            <a:off x="0" y="3230181"/>
            <a:ext cx="12188825" cy="353850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2799" dirty="0">
                <a:solidFill>
                  <a:srgbClr val="222222"/>
                </a:solidFill>
                <a:latin typeface="Arial" panose="020B0604020202020204" pitchFamily="34" charset="0"/>
              </a:rPr>
              <a:t>«In questo tempo viveva un uomo saggio che si chiamava Gesù, e la sua condotta era irreprensibile, ed era conosciuto come un uomo virtuoso. E molti fra i Giudei e le altre nazioni divennero suoi discepoli. Pilato lo condannò a essere crocifisso e morire. E quelli che erano divenuti suoi discepoli non abbandonarono la propria lealtà per lui. Essi raccontarono che egli era apparso loro tre giorni dopo la sua crocifissione, e che egli era vivo. Di conseguenza essi credevano che egli fosse il Messia, di cui i Profeti avevano raccontato le meraviglie» </a:t>
            </a:r>
            <a:r>
              <a:rPr lang="it-IT" sz="2799" b="1" i="1" dirty="0">
                <a:solidFill>
                  <a:srgbClr val="222222"/>
                </a:solidFill>
                <a:latin typeface="Arial" panose="020B0604020202020204" pitchFamily="34" charset="0"/>
              </a:rPr>
              <a:t>Antichità giudaiche, XVIII – 93-94 d.C.</a:t>
            </a:r>
            <a:endParaRPr lang="it-IT" sz="2799" b="1" dirty="0"/>
          </a:p>
        </p:txBody>
      </p:sp>
      <p:pic>
        <p:nvPicPr>
          <p:cNvPr id="7" name="Picture 2" descr="Risultati immagini per gesù storico">
            <a:extLst>
              <a:ext uri="{FF2B5EF4-FFF2-40B4-BE49-F238E27FC236}">
                <a16:creationId xmlns:a16="http://schemas.microsoft.com/office/drawing/2014/main" id="{0D25EAD6-DA45-48F6-A04C-F9E24DD5E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4" t="-273" r="19915" b="273"/>
          <a:stretch/>
        </p:blipFill>
        <p:spPr bwMode="auto">
          <a:xfrm>
            <a:off x="7354280" y="893"/>
            <a:ext cx="4834545" cy="322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8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B8184CE-EA45-4562-941A-7DF929CEDDC0}"/>
              </a:ext>
            </a:extLst>
          </p:cNvPr>
          <p:cNvSpPr txBox="1"/>
          <p:nvPr/>
        </p:nvSpPr>
        <p:spPr>
          <a:xfrm>
            <a:off x="47214" y="91157"/>
            <a:ext cx="12141611" cy="639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399"/>
              </a:spcAft>
            </a:pPr>
            <a:r>
              <a:rPr lang="it-IT" sz="3199" b="1" dirty="0"/>
              <a:t>2) TACITO – 55-120 </a:t>
            </a:r>
            <a:r>
              <a:rPr lang="it-IT" sz="3199" b="1" dirty="0" err="1"/>
              <a:t>d.C</a:t>
            </a:r>
            <a:r>
              <a:rPr lang="it-IT" sz="3199" b="1" dirty="0"/>
              <a:t> – storiografo romano</a:t>
            </a:r>
          </a:p>
          <a:p>
            <a:pPr>
              <a:lnSpc>
                <a:spcPct val="90000"/>
              </a:lnSpc>
              <a:spcAft>
                <a:spcPts val="2399"/>
              </a:spcAft>
            </a:pPr>
            <a:endParaRPr lang="it-IT" sz="3199" b="1" dirty="0"/>
          </a:p>
          <a:p>
            <a:pPr>
              <a:lnSpc>
                <a:spcPct val="90000"/>
              </a:lnSpc>
              <a:spcAft>
                <a:spcPts val="2399"/>
              </a:spcAft>
            </a:pPr>
            <a:br>
              <a:rPr lang="it-IT" sz="3199" b="1" dirty="0"/>
            </a:br>
            <a:br>
              <a:rPr lang="it-IT" sz="3199" b="1" dirty="0"/>
            </a:br>
            <a:br>
              <a:rPr lang="it-IT" sz="3199" b="1" dirty="0"/>
            </a:br>
            <a:r>
              <a:rPr lang="it-IT" sz="3199" b="1" dirty="0"/>
              <a:t>3) PLINIO IL GIOVANE – 61-113 </a:t>
            </a:r>
            <a:r>
              <a:rPr lang="it-IT" sz="3199" b="1" dirty="0" err="1"/>
              <a:t>d.C</a:t>
            </a:r>
            <a:r>
              <a:rPr lang="it-IT" sz="3199" b="1" dirty="0"/>
              <a:t> – Governatore romano </a:t>
            </a:r>
          </a:p>
          <a:p>
            <a:pPr marL="514196" indent="-514196">
              <a:lnSpc>
                <a:spcPct val="90000"/>
              </a:lnSpc>
              <a:spcAft>
                <a:spcPts val="2399"/>
              </a:spcAft>
              <a:buAutoNum type="arabicParenR"/>
            </a:pPr>
            <a:endParaRPr lang="it-IT" sz="3199" b="1" dirty="0"/>
          </a:p>
          <a:p>
            <a:pPr>
              <a:lnSpc>
                <a:spcPct val="90000"/>
              </a:lnSpc>
              <a:spcAft>
                <a:spcPts val="2399"/>
              </a:spcAft>
            </a:pPr>
            <a:endParaRPr lang="it-IT" sz="3199" b="1" dirty="0"/>
          </a:p>
          <a:p>
            <a:pPr>
              <a:lnSpc>
                <a:spcPct val="90000"/>
              </a:lnSpc>
            </a:pPr>
            <a:endParaRPr lang="it-IT" sz="4799" b="1" dirty="0"/>
          </a:p>
          <a:p>
            <a:pPr marL="685594" indent="-685594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sz="3999" b="1" i="1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00496E9-6B11-4284-84FC-0BDA15E31F69}"/>
              </a:ext>
            </a:extLst>
          </p:cNvPr>
          <p:cNvSpPr/>
          <p:nvPr/>
        </p:nvSpPr>
        <p:spPr>
          <a:xfrm>
            <a:off x="0" y="663677"/>
            <a:ext cx="12188825" cy="22461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2799" dirty="0">
                <a:solidFill>
                  <a:srgbClr val="222222"/>
                </a:solidFill>
                <a:latin typeface="Arial" panose="020B0604020202020204" pitchFamily="34" charset="0"/>
              </a:rPr>
              <a:t>“Nerone si inventò dei colpevoli e sottomise a pene raffinatissime coloro che la plebaglia, detestandoli a causa delle loro nefandezze, denominava cristiani. Origine di questo nome era </a:t>
            </a:r>
            <a:r>
              <a:rPr lang="it-IT" sz="2799" dirty="0" err="1">
                <a:solidFill>
                  <a:srgbClr val="222222"/>
                </a:solidFill>
                <a:latin typeface="Arial" panose="020B0604020202020204" pitchFamily="34" charset="0"/>
              </a:rPr>
              <a:t>Christus</a:t>
            </a:r>
            <a:r>
              <a:rPr lang="it-IT" sz="2799" dirty="0">
                <a:solidFill>
                  <a:srgbClr val="222222"/>
                </a:solidFill>
                <a:latin typeface="Arial" panose="020B0604020202020204" pitchFamily="34" charset="0"/>
              </a:rPr>
              <a:t>, il quale sotto l’impero di Tiberio era stato condannato all’estrema condanna dal procuratore Ponzio Pilato” </a:t>
            </a:r>
            <a:r>
              <a:rPr lang="it-IT" sz="2799" b="1" i="1" dirty="0">
                <a:solidFill>
                  <a:srgbClr val="222222"/>
                </a:solidFill>
                <a:latin typeface="Arial" panose="020B0604020202020204" pitchFamily="34" charset="0"/>
              </a:rPr>
              <a:t>Annales, XV – 112-113 d.C.</a:t>
            </a:r>
            <a:endParaRPr lang="it-IT" sz="2799" b="1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5EF85BF-91F0-4309-922F-35C5F160655D}"/>
              </a:ext>
            </a:extLst>
          </p:cNvPr>
          <p:cNvSpPr/>
          <p:nvPr/>
        </p:nvSpPr>
        <p:spPr>
          <a:xfrm>
            <a:off x="0" y="3749374"/>
            <a:ext cx="12188825" cy="310773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2799" dirty="0">
                <a:solidFill>
                  <a:srgbClr val="222222"/>
                </a:solidFill>
                <a:latin typeface="Arial" panose="020B0604020202020204" pitchFamily="34" charset="0"/>
              </a:rPr>
              <a:t>“Essi avevano l’abitudine di incontrarsi in un certo giorno prestabilito prima che facesse giorno, e quindi cantavano in versi alternati a Cristo, come a un dio, e pronunciavano il voto solenne di non compiere alcun delitto, né frode, furto o adulterio, né di mancare alla parola data, né di rifiutare la restituzione di un deposito; dopo ciò, era loro uso sciogliere l’assemblea e riunirsi poi nuovamente per partecipare al pasto, un cibo di tipo ordinario e innocuo” </a:t>
            </a:r>
            <a:r>
              <a:rPr lang="it-IT" sz="2799" b="1" i="1" dirty="0">
                <a:solidFill>
                  <a:srgbClr val="222222"/>
                </a:solidFill>
                <a:latin typeface="Arial" panose="020B0604020202020204" pitchFamily="34" charset="0"/>
              </a:rPr>
              <a:t>Lettera a Traiano, XV – 112 d.C.</a:t>
            </a:r>
            <a:endParaRPr lang="it-IT" sz="2799" b="1" dirty="0"/>
          </a:p>
        </p:txBody>
      </p:sp>
    </p:spTree>
    <p:extLst>
      <p:ext uri="{BB962C8B-B14F-4D97-AF65-F5344CB8AC3E}">
        <p14:creationId xmlns:p14="http://schemas.microsoft.com/office/powerpoint/2010/main" val="186066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DE426E1-30BF-4AF9-99F4-3A17FE216822}"/>
              </a:ext>
            </a:extLst>
          </p:cNvPr>
          <p:cNvSpPr txBox="1"/>
          <p:nvPr/>
        </p:nvSpPr>
        <p:spPr>
          <a:xfrm>
            <a:off x="0" y="893"/>
            <a:ext cx="12188824" cy="1643099"/>
          </a:xfrm>
          <a:prstGeom prst="rect">
            <a:avLst/>
          </a:prstGeom>
          <a:solidFill>
            <a:schemeClr val="accent3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it-IT" sz="1799" b="1" dirty="0"/>
          </a:p>
          <a:p>
            <a:pPr algn="ctr">
              <a:lnSpc>
                <a:spcPct val="90000"/>
              </a:lnSpc>
            </a:pPr>
            <a:r>
              <a:rPr lang="it-IT" sz="3999" b="1" dirty="0"/>
              <a:t>L’IMPRESA IMPOSSIBILE </a:t>
            </a:r>
          </a:p>
          <a:p>
            <a:pPr algn="ctr">
              <a:lnSpc>
                <a:spcPct val="90000"/>
              </a:lnSpc>
            </a:pPr>
            <a:r>
              <a:rPr lang="it-IT" sz="3999" b="1" dirty="0"/>
              <a:t>DI RICOSTRUIRE IL GESU’ STORICO</a:t>
            </a:r>
          </a:p>
          <a:p>
            <a:pPr>
              <a:lnSpc>
                <a:spcPct val="90000"/>
              </a:lnSpc>
            </a:pPr>
            <a:endParaRPr lang="it-IT" sz="1400" b="1" dirty="0"/>
          </a:p>
        </p:txBody>
      </p:sp>
      <p:pic>
        <p:nvPicPr>
          <p:cNvPr id="3" name="Picture 2" descr="https://upload.wikimedia.org/wikipedia/commons/6/65/CompositeJesus.JPG">
            <a:extLst>
              <a:ext uri="{FF2B5EF4-FFF2-40B4-BE49-F238E27FC236}">
                <a16:creationId xmlns:a16="http://schemas.microsoft.com/office/drawing/2014/main" id="{5E9247B2-83F9-409B-9FB3-59CA9D5A9C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91"/>
          <a:stretch/>
        </p:blipFill>
        <p:spPr bwMode="auto">
          <a:xfrm>
            <a:off x="7520630" y="1643992"/>
            <a:ext cx="4668194" cy="521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936D849-F595-41CC-A67D-8420DFD7DF23}"/>
              </a:ext>
            </a:extLst>
          </p:cNvPr>
          <p:cNvSpPr txBox="1"/>
          <p:nvPr/>
        </p:nvSpPr>
        <p:spPr>
          <a:xfrm>
            <a:off x="0" y="1700808"/>
            <a:ext cx="7606580" cy="9997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799"/>
              </a:spcAft>
            </a:pPr>
            <a:r>
              <a:rPr lang="it-IT" sz="3199" b="1" dirty="0"/>
              <a:t>Cosa sappiamo con certezza di Gesù?</a:t>
            </a:r>
          </a:p>
          <a:p>
            <a:pPr marL="514196" indent="-514196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sz="3199" dirty="0"/>
              <a:t>Che era un predicatore ebreo, come tanti, vicino alla setta dei farisei, che ebbe un buon seguito di discepoli.</a:t>
            </a:r>
          </a:p>
          <a:p>
            <a:pPr marL="514196" indent="-514196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sz="3199" dirty="0"/>
              <a:t>Che entrò in contrasto con i capi di Israele e i sacerdoti del Tempio.</a:t>
            </a:r>
          </a:p>
          <a:p>
            <a:pPr marL="514196" indent="-514196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sz="3199" dirty="0"/>
              <a:t>Che fu crocifisso intorno al 30 d.C. da Ponzio Pilato.</a:t>
            </a:r>
          </a:p>
          <a:p>
            <a:pPr>
              <a:lnSpc>
                <a:spcPct val="90000"/>
              </a:lnSpc>
            </a:pPr>
            <a:endParaRPr lang="it-IT" sz="3199" dirty="0"/>
          </a:p>
          <a:p>
            <a:pPr>
              <a:lnSpc>
                <a:spcPct val="90000"/>
              </a:lnSpc>
            </a:pPr>
            <a:r>
              <a:rPr lang="it-IT" sz="3199" b="1" dirty="0"/>
              <a:t>Ma ciò che ai Vangeli interessa comunicare è la verità che Gesù è il Figlio di Dio</a:t>
            </a:r>
          </a:p>
          <a:p>
            <a:pPr>
              <a:lnSpc>
                <a:spcPct val="90000"/>
              </a:lnSpc>
            </a:pPr>
            <a:endParaRPr lang="it-IT" sz="3199" dirty="0"/>
          </a:p>
          <a:p>
            <a:pPr marL="514196" indent="-514196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it-IT" sz="3199" dirty="0"/>
          </a:p>
          <a:p>
            <a:pPr>
              <a:lnSpc>
                <a:spcPct val="90000"/>
              </a:lnSpc>
            </a:pPr>
            <a:endParaRPr lang="it-IT" sz="3199" dirty="0"/>
          </a:p>
          <a:p>
            <a:pPr marL="514196" indent="-514196">
              <a:lnSpc>
                <a:spcPct val="90000"/>
              </a:lnSpc>
              <a:spcAft>
                <a:spcPts val="2399"/>
              </a:spcAft>
              <a:buFont typeface="Arial" panose="020B0604020202020204" pitchFamily="34" charset="0"/>
              <a:buChar char="•"/>
            </a:pPr>
            <a:endParaRPr lang="it-IT" sz="3199" dirty="0"/>
          </a:p>
          <a:p>
            <a:pPr marL="514196" indent="-514196">
              <a:lnSpc>
                <a:spcPct val="90000"/>
              </a:lnSpc>
              <a:spcAft>
                <a:spcPts val="2399"/>
              </a:spcAft>
              <a:buAutoNum type="arabicParenR"/>
            </a:pPr>
            <a:endParaRPr lang="it-IT" sz="3199" b="1" dirty="0"/>
          </a:p>
          <a:p>
            <a:pPr>
              <a:lnSpc>
                <a:spcPct val="90000"/>
              </a:lnSpc>
              <a:spcAft>
                <a:spcPts val="2399"/>
              </a:spcAft>
            </a:pPr>
            <a:endParaRPr lang="it-IT" sz="3199" b="1" dirty="0"/>
          </a:p>
          <a:p>
            <a:pPr>
              <a:lnSpc>
                <a:spcPct val="90000"/>
              </a:lnSpc>
            </a:pPr>
            <a:endParaRPr lang="it-IT" sz="4799" b="1" dirty="0"/>
          </a:p>
          <a:p>
            <a:pPr marL="685594" indent="-685594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sz="3999" b="1" i="1" dirty="0"/>
          </a:p>
        </p:txBody>
      </p:sp>
    </p:spTree>
    <p:extLst>
      <p:ext uri="{BB962C8B-B14F-4D97-AF65-F5344CB8AC3E}">
        <p14:creationId xmlns:p14="http://schemas.microsoft.com/office/powerpoint/2010/main" val="236757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_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AB36FEB-F52F-451F-8444-8C0C41C36D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1151</Words>
  <Application>Microsoft Office PowerPoint</Application>
  <PresentationFormat>Personalizzato</PresentationFormat>
  <Paragraphs>100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Arial</vt:lpstr>
      <vt:lpstr>Belwe Bd BT</vt:lpstr>
      <vt:lpstr>Corbel</vt:lpstr>
      <vt:lpstr>Symbol</vt:lpstr>
      <vt:lpstr>Verdana</vt:lpstr>
      <vt:lpstr>Wingdings</vt:lpstr>
      <vt:lpstr>Earthtones_16x9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2017-03-21T15:46:49Z</dcterms:created>
  <dcterms:modified xsi:type="dcterms:W3CDTF">2023-05-04T08:13:42Z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