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9"/>
  </p:notesMasterIdLst>
  <p:handoutMasterIdLst>
    <p:handoutMasterId r:id="rId30"/>
  </p:handoutMasterIdLst>
  <p:sldIdLst>
    <p:sldId id="270" r:id="rId3"/>
    <p:sldId id="298" r:id="rId4"/>
    <p:sldId id="301" r:id="rId5"/>
    <p:sldId id="303" r:id="rId6"/>
    <p:sldId id="300" r:id="rId7"/>
    <p:sldId id="304" r:id="rId8"/>
    <p:sldId id="281" r:id="rId9"/>
    <p:sldId id="299" r:id="rId10"/>
    <p:sldId id="328" r:id="rId11"/>
    <p:sldId id="261" r:id="rId12"/>
    <p:sldId id="262" r:id="rId13"/>
    <p:sldId id="263" r:id="rId14"/>
    <p:sldId id="330" r:id="rId15"/>
    <p:sldId id="329" r:id="rId16"/>
    <p:sldId id="327" r:id="rId17"/>
    <p:sldId id="310" r:id="rId18"/>
    <p:sldId id="313" r:id="rId19"/>
    <p:sldId id="308" r:id="rId20"/>
    <p:sldId id="309" r:id="rId21"/>
    <p:sldId id="314" r:id="rId22"/>
    <p:sldId id="323" r:id="rId23"/>
    <p:sldId id="320" r:id="rId24"/>
    <p:sldId id="306" r:id="rId25"/>
    <p:sldId id="321" r:id="rId26"/>
    <p:sldId id="325" r:id="rId27"/>
    <p:sldId id="326" r:id="rId2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44">
          <p15:clr>
            <a:srgbClr val="A4A3A4"/>
          </p15:clr>
        </p15:guide>
        <p15:guide id="5" pos="3839">
          <p15:clr>
            <a:srgbClr val="A4A3A4"/>
          </p15:clr>
        </p15:guide>
        <p15:guide id="6" pos="959">
          <p15:clr>
            <a:srgbClr val="A4A3A4"/>
          </p15:clr>
        </p15:guide>
        <p15:guide id="7" pos="6719">
          <p15:clr>
            <a:srgbClr val="A4A3A4"/>
          </p15:clr>
        </p15:guide>
        <p15:guide id="8" pos="6143">
          <p15:clr>
            <a:srgbClr val="A4A3A4"/>
          </p15:clr>
        </p15:guide>
        <p15:guide id="9" pos="4991">
          <p15:clr>
            <a:srgbClr val="A4A3A4"/>
          </p15:clr>
        </p15:guide>
        <p15:guide id="10" pos="5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C2A6"/>
    <a:srgbClr val="B5CA7B"/>
    <a:srgbClr val="BED384"/>
    <a:srgbClr val="BCD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899" autoAdjust="0"/>
  </p:normalViewPr>
  <p:slideViewPr>
    <p:cSldViewPr>
      <p:cViewPr varScale="1">
        <p:scale>
          <a:sx n="70" d="100"/>
          <a:sy n="70" d="100"/>
        </p:scale>
        <p:origin x="460" y="52"/>
      </p:cViewPr>
      <p:guideLst>
        <p:guide orient="horz" pos="2160"/>
        <p:guide orient="horz" pos="1200"/>
        <p:guide orient="horz" pos="3888"/>
        <p:guide orient="horz" pos="144"/>
        <p:guide pos="3839"/>
        <p:guide pos="959"/>
        <p:guide pos="6719"/>
        <p:guide pos="6143"/>
        <p:guide pos="4991"/>
        <p:guide pos="55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it-IT"/>
              <a:t>14/05/2023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it-IT"/>
              <a:t>14/05/2023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it-IT"/>
              <a:t>14/05/2023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89756" y="1988840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8000" dirty="0">
                <a:latin typeface="Belwe Bd BT" panose="02060903050305020504" pitchFamily="18" charset="0"/>
              </a:rPr>
              <a:t>IL NUOVO TESTAMENTO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4DC5EAA-3F10-40AE-AF05-73E9ACDB1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5" b="99878" l="2414" r="991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75" y="260648"/>
            <a:ext cx="4608512" cy="65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5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7D94FDC-7696-4578-8810-B36B89C8A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5FC1CBE-D8D8-4B3F-A3C1-B567AF08C4DA}"/>
              </a:ext>
            </a:extLst>
          </p:cNvPr>
          <p:cNvSpPr txBox="1"/>
          <p:nvPr/>
        </p:nvSpPr>
        <p:spPr>
          <a:xfrm>
            <a:off x="10198868" y="3559865"/>
            <a:ext cx="1224136" cy="757130"/>
          </a:xfrm>
          <a:prstGeom prst="rect">
            <a:avLst/>
          </a:prstGeom>
          <a:solidFill>
            <a:srgbClr val="BCDA8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2400" b="1" dirty="0"/>
          </a:p>
          <a:p>
            <a:pPr algn="ctr">
              <a:lnSpc>
                <a:spcPct val="90000"/>
              </a:lnSpc>
            </a:pPr>
            <a:endParaRPr lang="it-IT" sz="24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F9D820-F4B4-4AEF-A691-C4993C120DDB}"/>
              </a:ext>
            </a:extLst>
          </p:cNvPr>
          <p:cNvSpPr txBox="1"/>
          <p:nvPr/>
        </p:nvSpPr>
        <p:spPr>
          <a:xfrm>
            <a:off x="5014292" y="970849"/>
            <a:ext cx="3181486" cy="424732"/>
          </a:xfrm>
          <a:prstGeom prst="rect">
            <a:avLst/>
          </a:prstGeom>
          <a:solidFill>
            <a:srgbClr val="BCDA8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24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CD2CE1-46B7-43D9-BA8A-6CF88057ECE9}"/>
              </a:ext>
            </a:extLst>
          </p:cNvPr>
          <p:cNvSpPr txBox="1"/>
          <p:nvPr/>
        </p:nvSpPr>
        <p:spPr>
          <a:xfrm>
            <a:off x="765820" y="3892263"/>
            <a:ext cx="5688632" cy="424732"/>
          </a:xfrm>
          <a:prstGeom prst="rect">
            <a:avLst/>
          </a:prstGeom>
          <a:solidFill>
            <a:srgbClr val="BCDA8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400" b="1" dirty="0"/>
              <a:t>LETTERE DI SAN PAOLO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524C2A2-99E9-4D17-8D37-1F5201206D1C}"/>
              </a:ext>
            </a:extLst>
          </p:cNvPr>
          <p:cNvSpPr txBox="1"/>
          <p:nvPr/>
        </p:nvSpPr>
        <p:spPr>
          <a:xfrm>
            <a:off x="6886500" y="3892263"/>
            <a:ext cx="3312368" cy="424732"/>
          </a:xfrm>
          <a:prstGeom prst="rect">
            <a:avLst/>
          </a:prstGeom>
          <a:solidFill>
            <a:srgbClr val="BCDA8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400" b="1" dirty="0"/>
              <a:t>LETTERE CATTOLICHE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C104A77-D9EE-4D2E-9CAB-18BCA11413D1}"/>
              </a:ext>
            </a:extLst>
          </p:cNvPr>
          <p:cNvSpPr txBox="1"/>
          <p:nvPr/>
        </p:nvSpPr>
        <p:spPr>
          <a:xfrm>
            <a:off x="765820" y="1013421"/>
            <a:ext cx="2592288" cy="424732"/>
          </a:xfrm>
          <a:prstGeom prst="rect">
            <a:avLst/>
          </a:prstGeom>
          <a:solidFill>
            <a:srgbClr val="BCDA8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400" b="1" dirty="0"/>
              <a:t>VANGELI</a:t>
            </a:r>
          </a:p>
        </p:txBody>
      </p:sp>
    </p:spTree>
    <p:extLst>
      <p:ext uri="{BB962C8B-B14F-4D97-AF65-F5344CB8AC3E}">
        <p14:creationId xmlns:p14="http://schemas.microsoft.com/office/powerpoint/2010/main" val="365584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D1E3925-862F-40EF-81AE-AEAF9809C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-665191"/>
            <a:ext cx="11017224" cy="752319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E39366F-3894-4DAE-8FB3-5B993FCD1FFB}"/>
              </a:ext>
            </a:extLst>
          </p:cNvPr>
          <p:cNvSpPr/>
          <p:nvPr/>
        </p:nvSpPr>
        <p:spPr>
          <a:xfrm>
            <a:off x="5230316" y="116632"/>
            <a:ext cx="56166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3200" b="1" dirty="0"/>
              <a:t>QUALI SARANNO GLI SCRITTI DEL NUOVO TESTAMENTO PIU’ ANTICHI?</a:t>
            </a:r>
          </a:p>
        </p:txBody>
      </p:sp>
    </p:spTree>
    <p:extLst>
      <p:ext uri="{BB962C8B-B14F-4D97-AF65-F5344CB8AC3E}">
        <p14:creationId xmlns:p14="http://schemas.microsoft.com/office/powerpoint/2010/main" val="238637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0F4733B-9DD0-4A45-BCB6-BF8763DB6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45427"/>
              </p:ext>
            </p:extLst>
          </p:nvPr>
        </p:nvGraphicFramePr>
        <p:xfrm>
          <a:off x="261764" y="116632"/>
          <a:ext cx="5184576" cy="6644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91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3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r>
                        <a:rPr lang="it-IT" sz="2800" b="1" dirty="0"/>
                        <a:t>40 d.C.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1-2 Tessalonicesi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it-IT" sz="2800" b="1" dirty="0"/>
                        <a:t>50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1-2 </a:t>
                      </a:r>
                      <a:r>
                        <a:rPr lang="it-IT" sz="2800" b="1" dirty="0" err="1"/>
                        <a:t>Corinti</a:t>
                      </a:r>
                      <a:endParaRPr lang="it-IT" sz="2800" b="1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Filippesi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Romani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 err="1"/>
                        <a:t>Galati</a:t>
                      </a:r>
                      <a:endParaRPr lang="it-IT" sz="2800" b="1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Giacomo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r>
                        <a:rPr lang="it-IT" sz="2800" b="1" dirty="0"/>
                        <a:t>60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1 Pietro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 err="1"/>
                        <a:t>Colossesi</a:t>
                      </a:r>
                      <a:endParaRPr lang="it-IT" sz="2800" b="1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Efesini 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 err="1"/>
                        <a:t>Filemone</a:t>
                      </a:r>
                      <a:endParaRPr lang="it-IT" sz="2800" b="1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Tito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endParaRPr lang="it-IT" sz="2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VANGELO</a:t>
                      </a:r>
                      <a:r>
                        <a:rPr lang="it-IT" sz="2800" b="1" baseline="0" dirty="0"/>
                        <a:t> </a:t>
                      </a:r>
                      <a:r>
                        <a:rPr lang="it-IT" sz="2800" b="1" baseline="0" dirty="0" err="1"/>
                        <a:t>DI</a:t>
                      </a:r>
                      <a:r>
                        <a:rPr lang="it-IT" sz="2800" b="1" baseline="0" dirty="0"/>
                        <a:t> MARCO</a:t>
                      </a:r>
                      <a:endParaRPr lang="it-IT" sz="2800" b="1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DB588C1D-1BCF-4465-B960-8E34A9A96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336796"/>
              </p:ext>
            </p:extLst>
          </p:nvPr>
        </p:nvGraphicFramePr>
        <p:xfrm>
          <a:off x="5878388" y="116632"/>
          <a:ext cx="6096000" cy="5181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1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70</a:t>
                      </a:r>
                      <a:r>
                        <a:rPr lang="it-IT" sz="2800" b="1" baseline="0" dirty="0"/>
                        <a:t> </a:t>
                      </a:r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1-2</a:t>
                      </a:r>
                      <a:r>
                        <a:rPr lang="it-IT" sz="2800" b="1" baseline="0" dirty="0"/>
                        <a:t> Timoteo </a:t>
                      </a:r>
                      <a:endParaRPr lang="it-IT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Ebrei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VANGELO </a:t>
                      </a:r>
                      <a:r>
                        <a:rPr lang="it-IT" sz="2800" b="1" dirty="0" err="1"/>
                        <a:t>DI</a:t>
                      </a:r>
                      <a:r>
                        <a:rPr lang="it-IT" sz="2800" b="1"/>
                        <a:t> MATTEO</a:t>
                      </a:r>
                      <a:endParaRPr lang="it-IT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VANGELO </a:t>
                      </a:r>
                      <a:r>
                        <a:rPr lang="it-IT" sz="2800" b="1" dirty="0" err="1"/>
                        <a:t>DI</a:t>
                      </a:r>
                      <a:r>
                        <a:rPr lang="it-IT" sz="2800" b="1" dirty="0"/>
                        <a:t> LUCA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Atti degli apostoli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Giuda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2 Pietro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VANGELO</a:t>
                      </a:r>
                      <a:r>
                        <a:rPr lang="it-IT" sz="2800" b="1" baseline="0" dirty="0"/>
                        <a:t> </a:t>
                      </a:r>
                      <a:r>
                        <a:rPr lang="it-IT" sz="2800" b="1" baseline="0" dirty="0" err="1"/>
                        <a:t>DI</a:t>
                      </a:r>
                      <a:r>
                        <a:rPr lang="it-IT" sz="2800" b="1" baseline="0" dirty="0"/>
                        <a:t> GIOVANNI</a:t>
                      </a:r>
                      <a:endParaRPr lang="it-IT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1-2-3 Giovanni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/>
                        <a:t>Apocalisse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26" name="Picture 2" descr="Risultati immagini per bibbia">
            <a:extLst>
              <a:ext uri="{FF2B5EF4-FFF2-40B4-BE49-F238E27FC236}">
                <a16:creationId xmlns:a16="http://schemas.microsoft.com/office/drawing/2014/main" id="{BCABF3BD-7F37-413F-A278-08D11F903D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600" b="98200" l="1758" r="98145">
                        <a14:backgroundMark x1="50684" y1="57400" x2="50684" y2="57400"/>
                        <a14:backgroundMark x1="50488" y1="60800" x2="50488" y2="6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750934" y="5307485"/>
            <a:ext cx="6350907" cy="155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84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" y="0"/>
            <a:ext cx="7144008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 dirty="0"/>
              <a:t>GLI SCRITTI DEL NT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89756" y="1197989"/>
            <a:ext cx="7202927" cy="566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Scritti in GRECO, la lingua universale dell’impero romano.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Troviamo testi appartenenti a diversi generi letterari: evangelico, epistolare, apocalittico.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Hanno come autori gli apostoli, i loro collaboratori e successori.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Ci sono pervenuti 5306 manoscritti del NT, tra </a:t>
            </a:r>
            <a:br>
              <a:rPr lang="it-IT" sz="3200" b="1" dirty="0"/>
            </a:br>
            <a:r>
              <a:rPr lang="it-IT" sz="3200" b="1" dirty="0"/>
              <a:t>- papiri (I-V sec.) </a:t>
            </a:r>
            <a:br>
              <a:rPr lang="it-IT" sz="3200" b="1" dirty="0"/>
            </a:br>
            <a:r>
              <a:rPr lang="it-IT" sz="3200" b="1" dirty="0"/>
              <a:t>- pergamene (V-XII sec.)</a:t>
            </a:r>
          </a:p>
        </p:txBody>
      </p:sp>
      <p:pic>
        <p:nvPicPr>
          <p:cNvPr id="1026" name="Picture 2" descr="Risultati immagini per nuovo testamento">
            <a:extLst>
              <a:ext uri="{FF2B5EF4-FFF2-40B4-BE49-F238E27FC236}">
                <a16:creationId xmlns:a16="http://schemas.microsoft.com/office/drawing/2014/main" id="{CB6EE0A0-7211-43A1-B028-747BA3808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64" y="260648"/>
            <a:ext cx="432048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72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6E1988B4-0D14-4C50-B872-70533EB3F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67687"/>
              </p:ext>
            </p:extLst>
          </p:nvPr>
        </p:nvGraphicFramePr>
        <p:xfrm>
          <a:off x="0" y="0"/>
          <a:ext cx="12188825" cy="6891431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143665">
                  <a:extLst>
                    <a:ext uri="{9D8B030D-6E8A-4147-A177-3AD203B41FA5}">
                      <a16:colId xmlns:a16="http://schemas.microsoft.com/office/drawing/2014/main" val="32845313"/>
                    </a:ext>
                  </a:extLst>
                </a:gridCol>
                <a:gridCol w="1755522">
                  <a:extLst>
                    <a:ext uri="{9D8B030D-6E8A-4147-A177-3AD203B41FA5}">
                      <a16:colId xmlns:a16="http://schemas.microsoft.com/office/drawing/2014/main" val="1801119171"/>
                    </a:ext>
                  </a:extLst>
                </a:gridCol>
                <a:gridCol w="7155664">
                  <a:extLst>
                    <a:ext uri="{9D8B030D-6E8A-4147-A177-3AD203B41FA5}">
                      <a16:colId xmlns:a16="http://schemas.microsoft.com/office/drawing/2014/main" val="2518635643"/>
                    </a:ext>
                  </a:extLst>
                </a:gridCol>
                <a:gridCol w="2133974">
                  <a:extLst>
                    <a:ext uri="{9D8B030D-6E8A-4147-A177-3AD203B41FA5}">
                      <a16:colId xmlns:a16="http://schemas.microsoft.com/office/drawing/2014/main" val="3556541858"/>
                    </a:ext>
                  </a:extLst>
                </a:gridCol>
              </a:tblGrid>
              <a:tr h="4776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Nome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55795" marT="8502" marB="8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Datazione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55795" marT="8502" marB="8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Testi biblici contenuti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55795" marT="8502" marB="8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Dove si trova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55795" marT="8502" marB="8502" anchor="ctr"/>
                </a:tc>
                <a:extLst>
                  <a:ext uri="{0D108BD9-81ED-4DB2-BD59-A6C34878D82A}">
                    <a16:rowId xmlns:a16="http://schemas.microsoft.com/office/drawing/2014/main" val="4005284551"/>
                  </a:ext>
                </a:extLst>
              </a:tr>
              <a:tr h="477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125-150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 err="1">
                          <a:effectLst/>
                        </a:rPr>
                        <a:t>Gv</a:t>
                      </a:r>
                      <a:r>
                        <a:rPr lang="it-IT" sz="2800" dirty="0">
                          <a:effectLst/>
                        </a:rPr>
                        <a:t> 18:31-33,37-38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Manchester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3678863545"/>
                  </a:ext>
                </a:extLst>
              </a:tr>
              <a:tr h="477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150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 err="1">
                          <a:effectLst/>
                        </a:rPr>
                        <a:t>Gv</a:t>
                      </a:r>
                      <a:r>
                        <a:rPr lang="it-IT" sz="2600" dirty="0">
                          <a:effectLst/>
                        </a:rPr>
                        <a:t> 18:36-19:7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Oxford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3585265808"/>
                  </a:ext>
                </a:extLst>
              </a:tr>
              <a:tr h="477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150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 err="1">
                          <a:effectLst/>
                        </a:rPr>
                        <a:t>Ap</a:t>
                      </a:r>
                      <a:r>
                        <a:rPr lang="it-IT" sz="2600" dirty="0">
                          <a:effectLst/>
                        </a:rPr>
                        <a:t> 1:13-2:1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Cairo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4026413895"/>
                  </a:ext>
                </a:extLst>
              </a:tr>
              <a:tr h="477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150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>
                          <a:effectLst/>
                        </a:rPr>
                        <a:t>Mt 21:34-37,43,45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Oxford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3282222834"/>
                  </a:ext>
                </a:extLst>
              </a:tr>
              <a:tr h="1904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dirty="0">
                          <a:effectLst/>
                        </a:rPr>
                        <a:t>175-225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600" dirty="0">
                          <a:effectLst/>
                        </a:rPr>
                        <a:t>Lc 3:18-22; 3:33-4:2; 4:34-5:10; 5:37-6:4; 6:10-7:32; 7:35-39,41-43; 7:46-9:2; 9:4-17:15;, 17:19-18; 22:4-24:53; </a:t>
                      </a:r>
                      <a:r>
                        <a:rPr lang="it-IT" sz="2600" dirty="0" err="1">
                          <a:effectLst/>
                        </a:rPr>
                        <a:t>Gv</a:t>
                      </a:r>
                      <a:r>
                        <a:rPr lang="it-IT" sz="2600" dirty="0">
                          <a:effectLst/>
                        </a:rPr>
                        <a:t> 1:1-11:45; 11:48-57; 12:3-13:10; 14:8-31; 15:1-10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2800" dirty="0">
                        <a:effectLst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Città del Vaticano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2994018627"/>
                  </a:ext>
                </a:extLst>
              </a:tr>
              <a:tr h="93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175-250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>
                          <a:effectLst/>
                        </a:rPr>
                        <a:t>LC 1.58-59; 1:62-2:1; 2:6-7; 3:8-4:2; 4:29-32, 34-35; 5:3-8; 5:30-6:16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Parigi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1967404903"/>
                  </a:ext>
                </a:extLst>
              </a:tr>
              <a:tr h="477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200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 err="1">
                          <a:effectLst/>
                        </a:rPr>
                        <a:t>Tit</a:t>
                      </a:r>
                      <a:r>
                        <a:rPr lang="it-IT" sz="2600" dirty="0">
                          <a:effectLst/>
                        </a:rPr>
                        <a:t> 1:11-15; 2:3-8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Manchester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243726824"/>
                  </a:ext>
                </a:extLst>
              </a:tr>
              <a:tr h="93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  <a:latin typeface="Old English Text MT" panose="03040902040508030806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it-IT" sz="2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>
                          <a:effectLst/>
                        </a:rPr>
                        <a:t>200</a:t>
                      </a:r>
                      <a:endParaRPr lang="it-IT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600" dirty="0">
                          <a:effectLst/>
                        </a:rPr>
                        <a:t>Mt 3:9,15; 5:20-22,25-28; 26:7-8,10,14-15,22-23,31-33</a:t>
                      </a:r>
                      <a:endParaRPr lang="it-IT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800" dirty="0">
                          <a:effectLst/>
                        </a:rPr>
                        <a:t>Oxford, Barcellona</a:t>
                      </a:r>
                      <a:endParaRPr lang="it-IT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04" marR="17004" marT="8502" marB="8502"/>
                </a:tc>
                <a:extLst>
                  <a:ext uri="{0D108BD9-81ED-4DB2-BD59-A6C34878D82A}">
                    <a16:rowId xmlns:a16="http://schemas.microsoft.com/office/drawing/2014/main" val="3522891334"/>
                  </a:ext>
                </a:extLst>
              </a:tr>
            </a:tbl>
          </a:graphicData>
        </a:graphic>
      </p:graphicFrame>
      <p:sp>
        <p:nvSpPr>
          <p:cNvPr id="15" name="Rettangolo 14" descr="{\displaystyle {\mathfrak {P}}}">
            <a:extLst>
              <a:ext uri="{FF2B5EF4-FFF2-40B4-BE49-F238E27FC236}">
                <a16:creationId xmlns:a16="http://schemas.microsoft.com/office/drawing/2014/main" id="{A9D06289-821D-40F8-BCC4-D7436D01DD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16" name="Rettangolo 15" descr="{\displaystyle {\mathfrak {P}}}">
            <a:extLst>
              <a:ext uri="{FF2B5EF4-FFF2-40B4-BE49-F238E27FC236}">
                <a16:creationId xmlns:a16="http://schemas.microsoft.com/office/drawing/2014/main" id="{68483621-5194-4D9C-ADF9-BEAA8E0266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17" name="Rettangolo 16" descr="{\displaystyle {\mathfrak {P}}}">
            <a:extLst>
              <a:ext uri="{FF2B5EF4-FFF2-40B4-BE49-F238E27FC236}">
                <a16:creationId xmlns:a16="http://schemas.microsoft.com/office/drawing/2014/main" id="{0C08739A-6E48-457B-BF82-C5C1086A09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18" name="Rettangolo 17" descr="{\displaystyle {\mathfrak {P}}}">
            <a:extLst>
              <a:ext uri="{FF2B5EF4-FFF2-40B4-BE49-F238E27FC236}">
                <a16:creationId xmlns:a16="http://schemas.microsoft.com/office/drawing/2014/main" id="{8BD86EC8-5816-42AC-8300-BCE0BD84F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19" name="Rettangolo 18" descr="{\displaystyle {\mathfrak {P}}}">
            <a:extLst>
              <a:ext uri="{FF2B5EF4-FFF2-40B4-BE49-F238E27FC236}">
                <a16:creationId xmlns:a16="http://schemas.microsoft.com/office/drawing/2014/main" id="{968212A0-76B4-427F-B595-0887E9AFF8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20" name="Rettangolo 19" descr="{\displaystyle {\mathfrak {P}}}">
            <a:extLst>
              <a:ext uri="{FF2B5EF4-FFF2-40B4-BE49-F238E27FC236}">
                <a16:creationId xmlns:a16="http://schemas.microsoft.com/office/drawing/2014/main" id="{82DA9548-1DC8-4B74-9289-8BAFE88A6D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21" name="Rettangolo 20" descr="{\displaystyle {\mathfrak {P}}}">
            <a:extLst>
              <a:ext uri="{FF2B5EF4-FFF2-40B4-BE49-F238E27FC236}">
                <a16:creationId xmlns:a16="http://schemas.microsoft.com/office/drawing/2014/main" id="{3DAD3751-7CA0-485D-9FA9-740FB36572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22" name="Rettangolo 21" descr="{\displaystyle {\mathfrak {P}}}">
            <a:extLst>
              <a:ext uri="{FF2B5EF4-FFF2-40B4-BE49-F238E27FC236}">
                <a16:creationId xmlns:a16="http://schemas.microsoft.com/office/drawing/2014/main" id="{B4A8275F-1FD6-469A-A37E-7E479CD5A5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23" name="Rettangolo 22" descr="{\displaystyle {\mathfrak {P}}}">
            <a:extLst>
              <a:ext uri="{FF2B5EF4-FFF2-40B4-BE49-F238E27FC236}">
                <a16:creationId xmlns:a16="http://schemas.microsoft.com/office/drawing/2014/main" id="{7B2F6D81-0CAD-478D-85EC-5F58E62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530" y="1598613"/>
            <a:ext cx="138067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400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" y="0"/>
            <a:ext cx="7144008" cy="1643527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000" b="1" dirty="0"/>
              <a:t>QUANDO VIENE SCRITTO </a:t>
            </a:r>
          </a:p>
          <a:p>
            <a:pPr algn="ctr">
              <a:lnSpc>
                <a:spcPct val="90000"/>
              </a:lnSpc>
            </a:pPr>
            <a:r>
              <a:rPr lang="it-IT" sz="4000" b="1" dirty="0"/>
              <a:t>IL NUOVO TESTAMENTO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3494" y="1700808"/>
            <a:ext cx="7030515" cy="661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it-IT" sz="3200" b="1" dirty="0"/>
              <a:t>Nel corso del I secolo d.C.: all’inizio della fase imperiale romana</a:t>
            </a:r>
          </a:p>
          <a:p>
            <a:pPr marL="685800" indent="-6858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27.a.C – Augusto primo imperatore</a:t>
            </a:r>
          </a:p>
          <a:p>
            <a:pPr marL="685800" indent="-6858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14-37 </a:t>
            </a:r>
            <a:r>
              <a:rPr lang="it-IT" sz="2800" b="1" dirty="0" err="1"/>
              <a:t>d.C</a:t>
            </a:r>
            <a:r>
              <a:rPr lang="it-IT" sz="2800" b="1" dirty="0"/>
              <a:t> – Tiberio (imperatore regnante durante l’attività pubblica di Gesù )</a:t>
            </a:r>
          </a:p>
          <a:p>
            <a:pPr marL="685800" indent="-6858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37 d.C. – 117 </a:t>
            </a:r>
            <a:r>
              <a:rPr lang="it-IT" sz="2800" b="1" dirty="0" err="1"/>
              <a:t>d.C</a:t>
            </a:r>
            <a:r>
              <a:rPr lang="it-IT" sz="2800" b="1" dirty="0"/>
              <a:t>: imperatori Caligola, Claudio, Nerone, Galba, Otone, Vitellio, Vespasiano, Tito, Domiziano, Nerva, Traiano.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Con Traiano l’impero raggiunge la sua massima espansione.</a:t>
            </a:r>
          </a:p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4800" b="1" dirty="0"/>
          </a:p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4000" b="1" i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EC6472B-6EC8-4FAA-B470-55A40C5E7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2564" y="260648"/>
            <a:ext cx="4536504" cy="639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72E7773-09EA-4B24-B196-C03A7DB72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936" r="2130"/>
          <a:stretch/>
        </p:blipFill>
        <p:spPr>
          <a:xfrm>
            <a:off x="909836" y="0"/>
            <a:ext cx="979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5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5F4111-1C56-43D2-95DA-B0CF7AA45A90}"/>
              </a:ext>
            </a:extLst>
          </p:cNvPr>
          <p:cNvSpPr txBox="1"/>
          <p:nvPr/>
        </p:nvSpPr>
        <p:spPr>
          <a:xfrm>
            <a:off x="0" y="931719"/>
            <a:ext cx="585157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it-IT" altLang="it-IT" sz="2400" b="1" dirty="0">
                <a:solidFill>
                  <a:srgbClr val="000000"/>
                </a:solidFill>
              </a:rPr>
              <a:t>Il libro, composto intorno all’anno 80 d.C., è unito al terzo Vangelo, quello di Luca, di cui costituisce la seconda parte.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it-IT" altLang="it-IT" sz="2400" b="1" dirty="0">
                <a:solidFill>
                  <a:srgbClr val="000000"/>
                </a:solidFill>
              </a:rPr>
              <a:t>Tratta della costituzione della prima comunità cristiana, formata da giudei prima e pagani poi. Prende il via dal racconto della Pentecoste per poi narrare le missioni di Pietro e di Paolo, la struttura delle prime comunità cristiane, il primo Concilio della Chiesa (Il Concilio di Gerusalemme). Si conclude con l’arrivo di Paolo a Roma: il Vangelo è arrivato al cuore dell’Impero, simbolicamente: è ormai diffuso in tutto il mondo.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FCFCAF0-9997-40D5-A2FC-C41E0FE77243}"/>
              </a:ext>
            </a:extLst>
          </p:cNvPr>
          <p:cNvSpPr txBox="1"/>
          <p:nvPr/>
        </p:nvSpPr>
        <p:spPr>
          <a:xfrm>
            <a:off x="-1156" y="0"/>
            <a:ext cx="12188824" cy="98488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/>
              <a:t>GLI ATTI DEGLI APOSTOLI</a:t>
            </a:r>
          </a:p>
          <a:p>
            <a:endParaRPr lang="it-IT" sz="1400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F0BE10B-2EAA-4D46-A2EF-EE4323EED5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8"/>
          <a:stretch/>
        </p:blipFill>
        <p:spPr>
          <a:xfrm>
            <a:off x="5851570" y="995984"/>
            <a:ext cx="6337256" cy="58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54CF49-111B-45B2-9BE8-5F82C14F226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96133" y="1138488"/>
            <a:ext cx="7173912" cy="64738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Paolo nasce a Tarso tra il 5 e il 10 d.C.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Cittadino romano.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Formazione ellenistica a Tarso e ebraica a Gerusalemme.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Persecutore dei cristiani, si convertirà e diventerà l’apostolo che viaggerà di più per annunciare il Vangelo.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Muore a Roma tra il 64 e il 67 d.C.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800" b="1" dirty="0"/>
              <a:t>Feste liturgiche:</a:t>
            </a:r>
          </a:p>
          <a:p>
            <a:pPr lvl="1">
              <a:spcAft>
                <a:spcPts val="1200"/>
              </a:spcAft>
            </a:pPr>
            <a:r>
              <a:rPr lang="it-IT" sz="2800" dirty="0"/>
              <a:t>25 gennaio: Conversione di S. Paolo</a:t>
            </a:r>
          </a:p>
          <a:p>
            <a:pPr lvl="1">
              <a:spcAft>
                <a:spcPts val="1200"/>
              </a:spcAft>
            </a:pPr>
            <a:r>
              <a:rPr lang="it-IT" sz="2800" dirty="0"/>
              <a:t>29 giugno: Santi Pietro e Paolo apostoli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7CF4C90-2473-4557-9976-BDD9B099F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35535" cy="685621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C063BAD-37BE-4608-9A69-892A928C5246}"/>
              </a:ext>
            </a:extLst>
          </p:cNvPr>
          <p:cNvSpPr txBox="1"/>
          <p:nvPr/>
        </p:nvSpPr>
        <p:spPr>
          <a:xfrm>
            <a:off x="4235535" y="-20185"/>
            <a:ext cx="7922765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/>
              <a:t>SAN PAOLO</a:t>
            </a:r>
            <a:endParaRPr lang="it-IT" sz="4400" b="1" dirty="0"/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27197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84C1BE-AF33-440E-90DB-7A2388EC4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3777684-5428-49FD-9F74-68FC0E56A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894"/>
            <a:ext cx="12407843" cy="7534944"/>
          </a:xfrm>
        </p:spPr>
      </p:pic>
    </p:spTree>
    <p:extLst>
      <p:ext uri="{BB962C8B-B14F-4D97-AF65-F5344CB8AC3E}">
        <p14:creationId xmlns:p14="http://schemas.microsoft.com/office/powerpoint/2010/main" val="242293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6160D4D-1C68-45FE-BBB5-370A6D29D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77" y="-323492"/>
            <a:ext cx="12188825" cy="7504983"/>
          </a:xfrm>
          <a:prstGeom prst="rect">
            <a:avLst/>
          </a:prstGeom>
        </p:spPr>
      </p:pic>
      <p:pic>
        <p:nvPicPr>
          <p:cNvPr id="6" name="Immagine 5" descr="Immagine che contiene tessuto, Beige, modello, marrone&#10;&#10;Descrizione generata automaticamente">
            <a:extLst>
              <a:ext uri="{FF2B5EF4-FFF2-40B4-BE49-F238E27FC236}">
                <a16:creationId xmlns:a16="http://schemas.microsoft.com/office/drawing/2014/main" id="{9FC61E51-D5F7-6209-0C51-56E9CAF7C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6093296"/>
            <a:ext cx="4104456" cy="648071"/>
          </a:xfrm>
          <a:prstGeom prst="rect">
            <a:avLst/>
          </a:prstGeom>
        </p:spPr>
      </p:pic>
      <p:pic>
        <p:nvPicPr>
          <p:cNvPr id="8" name="Immagine 7" descr="Immagine che contiene tessuto, Beige, modello, marrone&#10;&#10;Descrizione generata automaticamente">
            <a:extLst>
              <a:ext uri="{FF2B5EF4-FFF2-40B4-BE49-F238E27FC236}">
                <a16:creationId xmlns:a16="http://schemas.microsoft.com/office/drawing/2014/main" id="{F5855279-AF71-0D44-2545-771199A824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199" r="85698" b="-1"/>
          <a:stretch/>
        </p:blipFill>
        <p:spPr>
          <a:xfrm>
            <a:off x="4366220" y="4869160"/>
            <a:ext cx="288032" cy="78347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82DD4C4-4C05-8E62-10F9-CF9BE56EF67B}"/>
              </a:ext>
            </a:extLst>
          </p:cNvPr>
          <p:cNvSpPr txBox="1"/>
          <p:nvPr/>
        </p:nvSpPr>
        <p:spPr>
          <a:xfrm>
            <a:off x="4279392" y="5155133"/>
            <a:ext cx="86515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90000"/>
              </a:lnSpc>
            </a:pPr>
            <a:endParaRPr lang="it-I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A9ED743-BF8B-E8A0-44E3-6DC64E2E21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"/>
          <a:stretch/>
        </p:blipFill>
        <p:spPr>
          <a:xfrm>
            <a:off x="761467" y="132649"/>
            <a:ext cx="10665890" cy="63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0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54CF49-111B-45B2-9BE8-5F82C14F226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968619" y="1268760"/>
            <a:ext cx="6817449" cy="647382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it-IT" sz="3200" b="1" dirty="0"/>
              <a:t>Sono qui riunite le lettere che troviamo nel Nuovo Testamento scritte da un autore diverso da Paolo.</a:t>
            </a:r>
          </a:p>
          <a:p>
            <a:pPr>
              <a:spcAft>
                <a:spcPts val="1200"/>
              </a:spcAft>
            </a:pPr>
            <a:r>
              <a:rPr lang="it-IT" sz="3200" b="1" dirty="0"/>
              <a:t>A differenza delle lettere di Paolo sono conosciute con il nome del loro autore e non del loro destinatario.</a:t>
            </a:r>
          </a:p>
          <a:p>
            <a:pPr>
              <a:spcAft>
                <a:spcPts val="1200"/>
              </a:spcAft>
            </a:pPr>
            <a:r>
              <a:rPr lang="it-IT" sz="3200" b="1" dirty="0"/>
              <a:t>In generale presentano il pensiero delle comunità cristiane del primo secolo nelle quali </a:t>
            </a:r>
            <a:r>
              <a:rPr lang="it-IT" sz="3200" b="1"/>
              <a:t>sono scritte.</a:t>
            </a:r>
            <a:endParaRPr lang="it-IT" sz="3200" b="1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C063BAD-37BE-4608-9A69-892A928C5246}"/>
              </a:ext>
            </a:extLst>
          </p:cNvPr>
          <p:cNvSpPr txBox="1"/>
          <p:nvPr/>
        </p:nvSpPr>
        <p:spPr>
          <a:xfrm>
            <a:off x="30525" y="-20185"/>
            <a:ext cx="12127775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lvl="3" algn="ctr">
              <a:lnSpc>
                <a:spcPct val="90000"/>
              </a:lnSpc>
            </a:pPr>
            <a:r>
              <a:rPr lang="it-IT" sz="4400" b="1" dirty="0"/>
              <a:t>LE LETTERE CATTOLICHE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F4F97D1-73FC-47F1-9C2A-511BC6A30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48" b="95823" l="6750" r="90750">
                        <a14:foregroundMark x1="73667" y1="62549" x2="74583" y2="86112"/>
                        <a14:foregroundMark x1="20500" y1="88718" x2="84083" y2="95787"/>
                        <a14:foregroundMark x1="84083" y1="95787" x2="90250" y2="95823"/>
                        <a14:foregroundMark x1="7836" y1="87807" x2="8083" y2="90646"/>
                        <a14:foregroundMark x1="7259" y1="81185" x2="7543" y2="84444"/>
                        <a14:foregroundMark x1="6833" y1="76294" x2="6865" y2="76660"/>
                        <a14:foregroundMark x1="89667" y1="32381" x2="90833" y2="38343"/>
                        <a14:foregroundMark x1="51000" y1="7426" x2="75167" y2="9211"/>
                        <a14:foregroundMark x1="24667" y1="5748" x2="25333" y2="11175"/>
                        <a14:backgroundMark x1="7750" y1="79793" x2="7750" y2="79793"/>
                        <a14:backgroundMark x1="6833" y1="79400" x2="6833" y2="79400"/>
                        <a14:backgroundMark x1="8083" y1="79115" x2="8083" y2="80935"/>
                        <a14:backgroundMark x1="7167" y1="78758" x2="7167" y2="81185"/>
                        <a14:backgroundMark x1="6833" y1="84434" x2="6583" y2="87790"/>
                        <a14:backgroundMark x1="6250" y1="76687" x2="6833" y2="79115"/>
                        <a14:backgroundMark x1="50083" y1="64620" x2="52167" y2="677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5" y="16024"/>
            <a:ext cx="2938094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D251FA5-F577-7733-C8E8-C6809D17D118}"/>
              </a:ext>
            </a:extLst>
          </p:cNvPr>
          <p:cNvSpPr txBox="1"/>
          <p:nvPr/>
        </p:nvSpPr>
        <p:spPr>
          <a:xfrm>
            <a:off x="9825819" y="3501008"/>
            <a:ext cx="544765" cy="275152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vert="vert270"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600" dirty="0"/>
              <a:t>Lettere cattoliche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CFC0A28-C48A-D9C3-8709-0651FEEFC40A}"/>
              </a:ext>
            </a:extLst>
          </p:cNvPr>
          <p:cNvSpPr txBox="1"/>
          <p:nvPr/>
        </p:nvSpPr>
        <p:spPr>
          <a:xfrm>
            <a:off x="10342884" y="3501008"/>
            <a:ext cx="1584176" cy="275152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dirty="0"/>
              <a:t>Giacomo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1 Pietro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2 Pietro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1 Giovanni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2 Giovanni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3 Giovanni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Giuda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Ebrei</a:t>
            </a:r>
          </a:p>
        </p:txBody>
      </p:sp>
    </p:spTree>
    <p:extLst>
      <p:ext uri="{BB962C8B-B14F-4D97-AF65-F5344CB8AC3E}">
        <p14:creationId xmlns:p14="http://schemas.microsoft.com/office/powerpoint/2010/main" val="71652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5F4111-1C56-43D2-95DA-B0CF7AA45A90}"/>
              </a:ext>
            </a:extLst>
          </p:cNvPr>
          <p:cNvSpPr txBox="1"/>
          <p:nvPr/>
        </p:nvSpPr>
        <p:spPr>
          <a:xfrm>
            <a:off x="-1156" y="1124744"/>
            <a:ext cx="717453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it-IT" altLang="it-IT" sz="2800" b="1" dirty="0">
                <a:solidFill>
                  <a:srgbClr val="000000"/>
                </a:solidFill>
              </a:rPr>
              <a:t>Il termine Apocalisse non significa «fine del mondo», ma </a:t>
            </a:r>
            <a:r>
              <a:rPr lang="it-IT" altLang="it-IT" sz="2800" b="1" i="1" dirty="0">
                <a:solidFill>
                  <a:srgbClr val="000000"/>
                </a:solidFill>
              </a:rPr>
              <a:t>“Rivelazione”</a:t>
            </a:r>
            <a:r>
              <a:rPr lang="it-IT" altLang="it-IT" sz="2800" b="1" dirty="0">
                <a:solidFill>
                  <a:srgbClr val="000000"/>
                </a:solidFill>
              </a:rPr>
              <a:t>: esprime l’annuncio cristiano utilizzando un linguaggio particolare.</a:t>
            </a:r>
            <a:endParaRPr lang="it-IT" altLang="it-IT" sz="2800" b="1" i="1" dirty="0">
              <a:solidFill>
                <a:srgbClr val="000000"/>
              </a:solidFill>
            </a:endParaRP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it-IT" altLang="it-IT" sz="2800" b="1" dirty="0">
                <a:solidFill>
                  <a:srgbClr val="000000"/>
                </a:solidFill>
              </a:rPr>
              <a:t>È un testo appartenente al genere letterario “apocalittico”, fatto di immagini e simboli misteriosi, collocati alla fine della storia, che sono da decodificare per comprenderne il significato nascosto.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it-IT" altLang="it-IT" sz="2800" b="1" dirty="0">
                <a:solidFill>
                  <a:srgbClr val="000000"/>
                </a:solidFill>
              </a:rPr>
              <a:t>E’ scritto dall’Apostolo Giovanni e la sua «scuola». Si rivolge ad alcune Chiese dell’Asia minore, che si trovavano in un contesto di persecuzione</a:t>
            </a:r>
            <a:r>
              <a:rPr lang="it-IT" altLang="it-IT" sz="2800" dirty="0">
                <a:solidFill>
                  <a:srgbClr val="000000"/>
                </a:solidFill>
              </a:rPr>
              <a:t>. </a:t>
            </a:r>
          </a:p>
          <a:p>
            <a:pPr eaLnBrk="1" hangingPunct="1"/>
            <a:endParaRPr lang="it-IT" altLang="it-IT" sz="2800" b="1" dirty="0">
              <a:solidFill>
                <a:srgbClr val="000000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FCFCAF0-9997-40D5-A2FC-C41E0FE77243}"/>
              </a:ext>
            </a:extLst>
          </p:cNvPr>
          <p:cNvSpPr txBox="1"/>
          <p:nvPr/>
        </p:nvSpPr>
        <p:spPr>
          <a:xfrm>
            <a:off x="-1156" y="0"/>
            <a:ext cx="12188824" cy="98488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/>
              <a:t>L’APOCALISSE</a:t>
            </a:r>
          </a:p>
          <a:p>
            <a:endParaRPr lang="it-IT" sz="1400" b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EFC9683-9646-4DC8-8FF4-4C00721A5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49" y="984884"/>
            <a:ext cx="4869120" cy="591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static9.depositphotos.com/1585997/1095/i/450/depositphotos_10953904-stock-photo-old-torah-books.jpg">
            <a:extLst>
              <a:ext uri="{FF2B5EF4-FFF2-40B4-BE49-F238E27FC236}">
                <a16:creationId xmlns:a16="http://schemas.microsoft.com/office/drawing/2014/main" id="{2F4C98BE-A012-4CEF-B5B3-941D3AD0B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5456"/>
            <a:ext cx="12170905" cy="808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AC607A4-4098-4CD8-8C00-508C5B9B3D5E}"/>
              </a:ext>
            </a:extLst>
          </p:cNvPr>
          <p:cNvSpPr txBox="1"/>
          <p:nvPr/>
        </p:nvSpPr>
        <p:spPr>
          <a:xfrm>
            <a:off x="1692964" y="2103027"/>
            <a:ext cx="8784976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we Bd BT" panose="02060903050305020504" pitchFamily="18" charset="0"/>
              </a:rPr>
              <a:t>LA QUESTIONE DEL CANONE</a:t>
            </a:r>
          </a:p>
        </p:txBody>
      </p:sp>
    </p:spTree>
    <p:extLst>
      <p:ext uri="{BB962C8B-B14F-4D97-AF65-F5344CB8AC3E}">
        <p14:creationId xmlns:p14="http://schemas.microsoft.com/office/powerpoint/2010/main" val="132479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" y="0"/>
            <a:ext cx="12188824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 dirty="0"/>
              <a:t>CRITERI DI DEFINIZIONE DEL CANONE DEL NT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61764" y="1351386"/>
            <a:ext cx="424847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t-IT" sz="4800" b="1" dirty="0"/>
              <a:t>Apostolicità:</a:t>
            </a:r>
            <a:endParaRPr lang="it-IT" sz="40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BC2449-9182-45A6-ADA0-033EE963EAD7}"/>
              </a:ext>
            </a:extLst>
          </p:cNvPr>
          <p:cNvSpPr txBox="1"/>
          <p:nvPr/>
        </p:nvSpPr>
        <p:spPr>
          <a:xfrm>
            <a:off x="4645004" y="1495283"/>
            <a:ext cx="724654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3200" b="1" dirty="0"/>
              <a:t>Testi che erano riconosciuti dalle prime comunità cristiane in quanto scritti direttamente dagli apostoli o da loro collaboratori e successori diretti.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E671753-E3FB-496D-BB87-D921F6345444}"/>
              </a:ext>
            </a:extLst>
          </p:cNvPr>
          <p:cNvSpPr txBox="1"/>
          <p:nvPr/>
        </p:nvSpPr>
        <p:spPr>
          <a:xfrm>
            <a:off x="261764" y="3445805"/>
            <a:ext cx="103937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t-IT" sz="4800" b="1" dirty="0"/>
              <a:t>Fedeltà agli insegnamenti di Gesù e degli apostoli:</a:t>
            </a:r>
            <a:endParaRPr lang="it-IT" sz="4000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3F0C7DB-6D31-411F-9B8E-8ED5D54F3146}"/>
              </a:ext>
            </a:extLst>
          </p:cNvPr>
          <p:cNvSpPr txBox="1"/>
          <p:nvPr/>
        </p:nvSpPr>
        <p:spPr>
          <a:xfrm>
            <a:off x="189756" y="5255425"/>
            <a:ext cx="560368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t-IT" sz="4800" b="1" dirty="0"/>
              <a:t>Utilizzo liturgico: </a:t>
            </a:r>
            <a:endParaRPr lang="it-IT" sz="4000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EAD7A60-9B93-4B7E-B799-11D832F4D9F2}"/>
              </a:ext>
            </a:extLst>
          </p:cNvPr>
          <p:cNvSpPr txBox="1"/>
          <p:nvPr/>
        </p:nvSpPr>
        <p:spPr>
          <a:xfrm>
            <a:off x="5675308" y="5380094"/>
            <a:ext cx="56036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3200" b="1" dirty="0"/>
              <a:t>Testi che venivano utilizzati nella preghiera delle prime comunità cristiane.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E4AE98-6709-8A53-5747-BD611F34D0B0}"/>
              </a:ext>
            </a:extLst>
          </p:cNvPr>
          <p:cNvSpPr txBox="1"/>
          <p:nvPr/>
        </p:nvSpPr>
        <p:spPr>
          <a:xfrm>
            <a:off x="4942284" y="4236369"/>
            <a:ext cx="633670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3200" b="1" dirty="0"/>
              <a:t>Coerenza con ciò che la fede della comunità professava.</a:t>
            </a:r>
          </a:p>
        </p:txBody>
      </p:sp>
    </p:spTree>
    <p:extLst>
      <p:ext uri="{BB962C8B-B14F-4D97-AF65-F5344CB8AC3E}">
        <p14:creationId xmlns:p14="http://schemas.microsoft.com/office/powerpoint/2010/main" val="173818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" y="0"/>
            <a:ext cx="7413770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 dirty="0"/>
              <a:t>FORMAZIONE DEL CANONE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18124" y="1628800"/>
            <a:ext cx="7303514" cy="645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1400" b="1" dirty="0"/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140 </a:t>
            </a:r>
            <a:r>
              <a:rPr lang="it-IT" sz="2800" b="1" dirty="0" err="1"/>
              <a:t>d.C</a:t>
            </a:r>
            <a:r>
              <a:rPr lang="it-IT" sz="2800" b="1" dirty="0"/>
              <a:t>: </a:t>
            </a:r>
            <a:r>
              <a:rPr lang="it-IT" sz="2800" b="1" dirty="0" err="1"/>
              <a:t>Papia</a:t>
            </a:r>
            <a:r>
              <a:rPr lang="it-IT" sz="2800" b="1" dirty="0"/>
              <a:t> di </a:t>
            </a:r>
            <a:r>
              <a:rPr lang="it-IT" sz="2800" b="1" dirty="0" err="1"/>
              <a:t>Ierapoli</a:t>
            </a:r>
            <a:r>
              <a:rPr lang="it-IT" sz="2800" b="1" dirty="0"/>
              <a:t> (trascritto da Eusebio di Cesarea nel IV secolo) riporta per la prima volta l’esistenza dei Vangeli.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180 d.C.: Ireneo di Lione nella </a:t>
            </a:r>
            <a:r>
              <a:rPr lang="it-IT" sz="2800" b="1" i="1" dirty="0" err="1"/>
              <a:t>Adversus</a:t>
            </a:r>
            <a:r>
              <a:rPr lang="it-IT" sz="2800" b="1" i="1" dirty="0"/>
              <a:t> </a:t>
            </a:r>
            <a:r>
              <a:rPr lang="it-IT" sz="2800" b="1" i="1" dirty="0" err="1"/>
              <a:t>Haereses</a:t>
            </a:r>
            <a:r>
              <a:rPr lang="it-IT" sz="2800" b="1" i="1" dirty="0"/>
              <a:t> </a:t>
            </a:r>
            <a:r>
              <a:rPr lang="it-IT" sz="2800" b="1" dirty="0"/>
              <a:t>stila una prima lista dei testi del NT nella quale mancano </a:t>
            </a:r>
            <a:r>
              <a:rPr lang="it-IT" sz="2800" b="1" dirty="0" err="1"/>
              <a:t>Gc</a:t>
            </a:r>
            <a:r>
              <a:rPr lang="it-IT" sz="2800" b="1" dirty="0"/>
              <a:t>, 2Pt, 3Gv e Gd.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190 </a:t>
            </a:r>
            <a:r>
              <a:rPr lang="it-IT" sz="2800" b="1" dirty="0" err="1"/>
              <a:t>d.C</a:t>
            </a:r>
            <a:r>
              <a:rPr lang="it-IT" sz="2800" b="1" dirty="0"/>
              <a:t>: il </a:t>
            </a:r>
            <a:r>
              <a:rPr lang="it-IT" sz="2800" b="1" i="1" dirty="0"/>
              <a:t>frammento muratoriano* </a:t>
            </a:r>
            <a:r>
              <a:rPr lang="it-IT" sz="2800" b="1" dirty="0"/>
              <a:t>riporta un elenco in cui mancano 1-2Pt, </a:t>
            </a:r>
            <a:r>
              <a:rPr lang="it-IT" sz="2800" b="1" dirty="0" err="1"/>
              <a:t>Gc</a:t>
            </a:r>
            <a:r>
              <a:rPr lang="it-IT" sz="2800" b="1" dirty="0"/>
              <a:t>, 3Gv, </a:t>
            </a:r>
            <a:r>
              <a:rPr lang="it-IT" sz="2800" b="1" dirty="0" err="1"/>
              <a:t>Eb</a:t>
            </a:r>
            <a:r>
              <a:rPr lang="it-IT" sz="2800" b="1" dirty="0"/>
              <a:t>.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2800" b="1" dirty="0"/>
              <a:t>367: Atanasio in una lettera elenca per la prima volta i 27 libri completi del NT. 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2700" b="1" dirty="0"/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27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3300A02-1774-4D86-B335-A40200BD879C}"/>
              </a:ext>
            </a:extLst>
          </p:cNvPr>
          <p:cNvSpPr txBox="1"/>
          <p:nvPr/>
        </p:nvSpPr>
        <p:spPr>
          <a:xfrm>
            <a:off x="1" y="114492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4000" b="1" dirty="0"/>
              <a:t>È un processo lungo e complesso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0579B6-F18A-440A-B95C-4ED8B8272B86}"/>
              </a:ext>
            </a:extLst>
          </p:cNvPr>
          <p:cNvSpPr/>
          <p:nvPr/>
        </p:nvSpPr>
        <p:spPr>
          <a:xfrm>
            <a:off x="7524027" y="188640"/>
            <a:ext cx="4591202" cy="65556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2600" b="1" dirty="0">
                <a:solidFill>
                  <a:srgbClr val="000000"/>
                </a:solidFill>
                <a:latin typeface="�Book Antiqua�"/>
              </a:rPr>
              <a:t>*</a:t>
            </a:r>
            <a:r>
              <a:rPr lang="it-IT" sz="2800" b="1" dirty="0">
                <a:solidFill>
                  <a:srgbClr val="000000"/>
                </a:solidFill>
                <a:latin typeface="�Book Antiqua�"/>
              </a:rPr>
              <a:t>FRAMMENTO MURATORIANO</a:t>
            </a:r>
          </a:p>
          <a:p>
            <a:r>
              <a:rPr lang="it-IT" sz="2800" dirty="0">
                <a:solidFill>
                  <a:srgbClr val="000000"/>
                </a:solidFill>
                <a:latin typeface="�Book Antiqua�"/>
              </a:rPr>
              <a:t>Conservato in un manoscritto dell’VIII sec. e scoperto da Ludovico Antonio Muratori nella Biblioteca Ambrosiana di Milano nel 1740, il </a:t>
            </a:r>
            <a:r>
              <a:rPr lang="it-IT" sz="2800" b="1" i="1" dirty="0">
                <a:solidFill>
                  <a:srgbClr val="000000"/>
                </a:solidFill>
                <a:latin typeface="�Book Antiqua�"/>
              </a:rPr>
              <a:t>Frammento di Muratori</a:t>
            </a:r>
            <a:r>
              <a:rPr lang="it-IT" sz="2800" dirty="0">
                <a:solidFill>
                  <a:srgbClr val="000000"/>
                </a:solidFill>
                <a:latin typeface="�Book Antiqua�"/>
              </a:rPr>
              <a:t> è un testo in latino di 85 righe, in pessime condizioni. Si tratta quasi certamente della traduzione di un originale greco, che la maggior parte degli studiosi ritiene scritto tra il II e il III sec. d.C.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754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775DE2-AEF3-4EE7-A0CF-8E3026E9C9C7}"/>
              </a:ext>
            </a:extLst>
          </p:cNvPr>
          <p:cNvSpPr txBox="1"/>
          <p:nvPr/>
        </p:nvSpPr>
        <p:spPr>
          <a:xfrm>
            <a:off x="1" y="0"/>
            <a:ext cx="6586806" cy="10895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000" b="1" dirty="0"/>
              <a:t>DEFINIZIONE DEL CANONE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pic>
        <p:nvPicPr>
          <p:cNvPr id="1026" name="Picture 2" descr="Risultati immagini per concilio di trento">
            <a:extLst>
              <a:ext uri="{FF2B5EF4-FFF2-40B4-BE49-F238E27FC236}">
                <a16:creationId xmlns:a16="http://schemas.microsoft.com/office/drawing/2014/main" id="{A082F780-D66F-4BA5-B69C-DAC240894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807" y="-8474"/>
            <a:ext cx="5602018" cy="686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70EDA5-0C1B-4688-AB2B-1C9576A93FD1}"/>
              </a:ext>
            </a:extLst>
          </p:cNvPr>
          <p:cNvSpPr txBox="1"/>
          <p:nvPr/>
        </p:nvSpPr>
        <p:spPr>
          <a:xfrm>
            <a:off x="515563" y="544764"/>
            <a:ext cx="5602017" cy="6384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1400" b="1" dirty="0"/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3000" b="1" dirty="0"/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800"/>
              </a:spcAft>
            </a:pPr>
            <a:r>
              <a:rPr lang="it-IT" sz="3000" b="1" dirty="0"/>
              <a:t>La dichiarazione che stabilisce ufficialmente quali sono i libri del Nuovo Testamento la troviamo nel CONCILIO DI TRENTO (1546)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800"/>
              </a:spcAft>
            </a:pPr>
            <a:r>
              <a:rPr lang="it-IT" sz="3000" b="1" dirty="0"/>
              <a:t>In opposizione a Lutero, che aveva messo in discussione la canonicità di alcuni libri del NT, Trento definisce dogmaticamente il Canone nel decreto </a:t>
            </a:r>
            <a:r>
              <a:rPr lang="it-IT" sz="3000" b="1" i="1" dirty="0"/>
              <a:t>De </a:t>
            </a:r>
            <a:r>
              <a:rPr lang="it-IT" sz="3000" b="1" i="1" dirty="0" err="1"/>
              <a:t>canonicis</a:t>
            </a:r>
            <a:r>
              <a:rPr lang="it-IT" sz="3000" b="1" i="1" dirty="0"/>
              <a:t> </a:t>
            </a:r>
            <a:r>
              <a:rPr lang="it-IT" sz="3000" b="1" i="1" dirty="0" err="1"/>
              <a:t>Scripturis</a:t>
            </a:r>
            <a:r>
              <a:rPr lang="it-IT" sz="3000" b="1" dirty="0"/>
              <a:t>. 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2700" b="1" dirty="0"/>
          </a:p>
        </p:txBody>
      </p:sp>
    </p:spTree>
    <p:extLst>
      <p:ext uri="{BB962C8B-B14F-4D97-AF65-F5344CB8AC3E}">
        <p14:creationId xmlns:p14="http://schemas.microsoft.com/office/powerpoint/2010/main" val="209826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" y="0"/>
            <a:ext cx="5230315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 dirty="0"/>
              <a:t>I TESTI APOCRIFI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9448" y="1484784"/>
            <a:ext cx="4991422" cy="455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it-IT" sz="4600" b="1" dirty="0"/>
              <a:t>Testi che vengono composti parallelamente al Nuovo Testamento ma che non vengono accolti nel canone biblico</a:t>
            </a:r>
          </a:p>
        </p:txBody>
      </p:sp>
      <p:pic>
        <p:nvPicPr>
          <p:cNvPr id="5122" name="Picture 2" descr="Risultati immagini per APOCRIFI">
            <a:extLst>
              <a:ext uri="{FF2B5EF4-FFF2-40B4-BE49-F238E27FC236}">
                <a16:creationId xmlns:a16="http://schemas.microsoft.com/office/drawing/2014/main" id="{02790EA0-5023-4B91-A850-FBC964076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6" y="116632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4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734374" y="0"/>
            <a:ext cx="6454451" cy="114492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 algn="ctr">
              <a:lnSpc>
                <a:spcPct val="90000"/>
              </a:lnSpc>
            </a:pPr>
            <a:r>
              <a:rPr lang="it-IT" sz="4400" b="1" dirty="0"/>
              <a:t>GLI SCRITTI APOCRIFI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0D14E3B-5033-4D48-A0F7-A54BAA39931E}"/>
              </a:ext>
            </a:extLst>
          </p:cNvPr>
          <p:cNvSpPr txBox="1"/>
          <p:nvPr/>
        </p:nvSpPr>
        <p:spPr>
          <a:xfrm>
            <a:off x="5734374" y="1144929"/>
            <a:ext cx="6454451" cy="644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Esistono apocrifi sia dell’AT che del NT.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Risalgono per la maggior parte al periodo tra il II secolo </a:t>
            </a:r>
            <a:r>
              <a:rPr lang="it-IT" sz="3200" b="1" dirty="0" err="1"/>
              <a:t>a.C</a:t>
            </a:r>
            <a:r>
              <a:rPr lang="it-IT" sz="3200" b="1" dirty="0"/>
              <a:t> e il II secolo d.C.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Vi sono apocrifi cristiani di tutti i generi letterari che ritroviamo nel NT: vangeli, lettere, apocalissi, raccolte di detti.</a:t>
            </a:r>
          </a:p>
          <a:p>
            <a:pPr marL="685800" indent="-685800">
              <a:lnSpc>
                <a:spcPct val="90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Possiamo suddivide gli apocrifi del NT in tre categorie.</a:t>
            </a:r>
          </a:p>
          <a:p>
            <a:pPr>
              <a:lnSpc>
                <a:spcPct val="90000"/>
              </a:lnSpc>
            </a:pPr>
            <a:endParaRPr lang="it-IT" sz="4000" b="1" i="1" dirty="0"/>
          </a:p>
        </p:txBody>
      </p:sp>
      <p:pic>
        <p:nvPicPr>
          <p:cNvPr id="3074" name="Picture 2" descr="Risultati immagini per rotoli di qumran">
            <a:extLst>
              <a:ext uri="{FF2B5EF4-FFF2-40B4-BE49-F238E27FC236}">
                <a16:creationId xmlns:a16="http://schemas.microsoft.com/office/drawing/2014/main" id="{67A3BA12-8CCE-49D1-87B9-CDC2FB62FD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6" r="32801"/>
          <a:stretch/>
        </p:blipFill>
        <p:spPr bwMode="auto">
          <a:xfrm>
            <a:off x="0" y="0"/>
            <a:ext cx="5747595" cy="684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22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775DE2-AEF3-4EE7-A0CF-8E3026E9C9C7}"/>
              </a:ext>
            </a:extLst>
          </p:cNvPr>
          <p:cNvSpPr txBox="1"/>
          <p:nvPr/>
        </p:nvSpPr>
        <p:spPr>
          <a:xfrm>
            <a:off x="1" y="0"/>
            <a:ext cx="12188824" cy="95795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050" b="1" dirty="0"/>
          </a:p>
          <a:p>
            <a:pPr>
              <a:lnSpc>
                <a:spcPct val="90000"/>
              </a:lnSpc>
            </a:pPr>
            <a:r>
              <a:rPr lang="it-IT" sz="4800" b="1" dirty="0"/>
              <a:t>1) TESTI CON CONTENUTI «ERETICI»</a:t>
            </a:r>
          </a:p>
          <a:p>
            <a:pPr>
              <a:lnSpc>
                <a:spcPct val="90000"/>
              </a:lnSpc>
            </a:pPr>
            <a:endParaRPr lang="it-IT" sz="3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70EDA5-0C1B-4688-AB2B-1C9576A93FD1}"/>
              </a:ext>
            </a:extLst>
          </p:cNvPr>
          <p:cNvSpPr txBox="1"/>
          <p:nvPr/>
        </p:nvSpPr>
        <p:spPr>
          <a:xfrm>
            <a:off x="72009" y="908720"/>
            <a:ext cx="7894611" cy="640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1400" b="1" dirty="0"/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degli Ebioniti </a:t>
            </a:r>
            <a:r>
              <a:rPr lang="it-IT" sz="3600" b="1" dirty="0"/>
              <a:t>– inizio II sec.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it-IT" sz="2800" b="1" dirty="0"/>
              <a:t>Rifiuta il parto verginale di Maria</a:t>
            </a:r>
          </a:p>
          <a:p>
            <a:pPr lvl="1">
              <a:lnSpc>
                <a:spcPct val="90000"/>
              </a:lnSpc>
            </a:pPr>
            <a:r>
              <a:rPr lang="it-IT" sz="2800" b="1" dirty="0"/>
              <a:t>Mette in dubbio la divinità di Gesù</a:t>
            </a:r>
          </a:p>
          <a:p>
            <a:pPr algn="ctr">
              <a:lnSpc>
                <a:spcPct val="90000"/>
              </a:lnSpc>
            </a:pPr>
            <a:endParaRPr lang="it-IT" sz="1200" b="1" dirty="0"/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degli Egiziani </a:t>
            </a:r>
            <a:r>
              <a:rPr lang="it-IT" sz="3600" b="1" dirty="0"/>
              <a:t>– 100-150</a:t>
            </a:r>
          </a:p>
          <a:p>
            <a:pPr lvl="1">
              <a:lnSpc>
                <a:spcPct val="90000"/>
              </a:lnSpc>
            </a:pPr>
            <a:r>
              <a:rPr lang="it-IT" sz="2800" b="1" dirty="0"/>
              <a:t>Rifiuta il matrimonio e la procreazione</a:t>
            </a:r>
          </a:p>
          <a:p>
            <a:pPr lvl="1">
              <a:lnSpc>
                <a:spcPct val="90000"/>
              </a:lnSpc>
            </a:pPr>
            <a:endParaRPr lang="it-IT" sz="1200" b="1" dirty="0"/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Basilide</a:t>
            </a:r>
            <a:r>
              <a:rPr lang="it-IT" sz="3600" b="1" dirty="0"/>
              <a:t> – II sec.</a:t>
            </a:r>
          </a:p>
          <a:p>
            <a:pPr lvl="1">
              <a:lnSpc>
                <a:spcPct val="90000"/>
              </a:lnSpc>
            </a:pPr>
            <a:r>
              <a:rPr lang="it-IT" sz="2800" b="1" dirty="0"/>
              <a:t>Gesù era uomo solo apparentemente e in croce muore il Cireneo (docetismo)</a:t>
            </a:r>
          </a:p>
          <a:p>
            <a:pPr lvl="1">
              <a:lnSpc>
                <a:spcPct val="90000"/>
              </a:lnSpc>
            </a:pPr>
            <a:endParaRPr lang="it-IT" sz="1200" b="1" dirty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Marcione</a:t>
            </a:r>
            <a:r>
              <a:rPr lang="it-IT" sz="3600" b="1" dirty="0"/>
              <a:t> – II sec.</a:t>
            </a:r>
          </a:p>
          <a:p>
            <a:pPr lvl="1">
              <a:lnSpc>
                <a:spcPct val="90000"/>
              </a:lnSpc>
            </a:pPr>
            <a:r>
              <a:rPr lang="it-IT" sz="2800" b="1" dirty="0"/>
              <a:t>Contrappone il Dio buono del NT al dio malvagio dell’AT.</a:t>
            </a:r>
            <a:endParaRPr lang="it-IT" sz="3200" b="1" dirty="0"/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2700" b="1" dirty="0"/>
          </a:p>
        </p:txBody>
      </p:sp>
      <p:pic>
        <p:nvPicPr>
          <p:cNvPr id="3" name="Picture 2" descr="Risultati immagini per parentesi graffa">
            <a:extLst>
              <a:ext uri="{FF2B5EF4-FFF2-40B4-BE49-F238E27FC236}">
                <a16:creationId xmlns:a16="http://schemas.microsoft.com/office/drawing/2014/main" id="{B557A894-1C8E-488E-A22B-F034F7590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1196752"/>
            <a:ext cx="108585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A4692F-D125-44EB-AE5E-DAE4F5C7D1BB}"/>
              </a:ext>
            </a:extLst>
          </p:cNvPr>
          <p:cNvSpPr txBox="1"/>
          <p:nvPr/>
        </p:nvSpPr>
        <p:spPr>
          <a:xfrm>
            <a:off x="9303767" y="2263687"/>
            <a:ext cx="2854053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3200" b="1" dirty="0"/>
              <a:t>Testi andati perduti ma che conosciamo perché citati dai Padri della Chiesa, che li contestano.</a:t>
            </a:r>
          </a:p>
        </p:txBody>
      </p:sp>
    </p:spTree>
    <p:extLst>
      <p:ext uri="{BB962C8B-B14F-4D97-AF65-F5344CB8AC3E}">
        <p14:creationId xmlns:p14="http://schemas.microsoft.com/office/powerpoint/2010/main" val="49709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F468DE-5FF4-4CF4-9DAF-D3BA3EF78863}"/>
              </a:ext>
            </a:extLst>
          </p:cNvPr>
          <p:cNvSpPr txBox="1"/>
          <p:nvPr/>
        </p:nvSpPr>
        <p:spPr>
          <a:xfrm>
            <a:off x="1" y="0"/>
            <a:ext cx="12188824" cy="757130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4800" b="1" dirty="0"/>
              <a:t>2) TESTI SCRITTI PER AMPLIARE I VANGELI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DDFEF0D-2196-411D-A298-CE454A97A3ED}"/>
              </a:ext>
            </a:extLst>
          </p:cNvPr>
          <p:cNvSpPr/>
          <p:nvPr/>
        </p:nvSpPr>
        <p:spPr>
          <a:xfrm>
            <a:off x="7966620" y="757130"/>
            <a:ext cx="73972" cy="610087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Picture 4" descr="Risultati immagini per gioacchino ed anna">
            <a:extLst>
              <a:ext uri="{FF2B5EF4-FFF2-40B4-BE49-F238E27FC236}">
                <a16:creationId xmlns:a16="http://schemas.microsoft.com/office/drawing/2014/main" id="{A9ED6DF9-F9C6-4102-BE07-A5A2078B2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0" r="16755"/>
          <a:stretch/>
        </p:blipFill>
        <p:spPr bwMode="auto">
          <a:xfrm>
            <a:off x="4222205" y="759315"/>
            <a:ext cx="7966621" cy="611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Immagine che contiene dipinto, vestiti, arte, Viso umano&#10;&#10;Descrizione generata automaticamente">
            <a:extLst>
              <a:ext uri="{FF2B5EF4-FFF2-40B4-BE49-F238E27FC236}">
                <a16:creationId xmlns:a16="http://schemas.microsoft.com/office/drawing/2014/main" id="{34DBD781-3338-184A-E7E9-0BC87E100B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13801"/>
          <a:stretch/>
        </p:blipFill>
        <p:spPr>
          <a:xfrm>
            <a:off x="1" y="742632"/>
            <a:ext cx="4222204" cy="612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3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" y="0"/>
            <a:ext cx="12188824" cy="95795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050" b="1" dirty="0"/>
          </a:p>
          <a:p>
            <a:pPr>
              <a:lnSpc>
                <a:spcPct val="90000"/>
              </a:lnSpc>
            </a:pPr>
            <a:r>
              <a:rPr lang="it-IT" sz="4800" b="1" dirty="0"/>
              <a:t>3) TESTI DI ORIGINE GNOSTICA</a:t>
            </a:r>
          </a:p>
          <a:p>
            <a:pPr>
              <a:lnSpc>
                <a:spcPct val="90000"/>
              </a:lnSpc>
            </a:pPr>
            <a:endParaRPr lang="it-IT" sz="3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49A5210-1836-469D-8632-49DF8D8B4230}"/>
              </a:ext>
            </a:extLst>
          </p:cNvPr>
          <p:cNvSpPr txBox="1"/>
          <p:nvPr/>
        </p:nvSpPr>
        <p:spPr>
          <a:xfrm>
            <a:off x="1" y="1052736"/>
            <a:ext cx="7390555" cy="582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it-IT" sz="4000" b="1" dirty="0"/>
              <a:t>GNOSTICISMO: 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3200" b="1" dirty="0"/>
              <a:t>Filosofia poco conosciuta fino al 1945 quando a </a:t>
            </a:r>
            <a:r>
              <a:rPr lang="it-IT" sz="3200" b="1" dirty="0" err="1"/>
              <a:t>Nag</a:t>
            </a:r>
            <a:r>
              <a:rPr lang="it-IT" sz="3200" b="1" dirty="0"/>
              <a:t> </a:t>
            </a:r>
            <a:r>
              <a:rPr lang="it-IT" sz="3200" b="1" dirty="0" err="1"/>
              <a:t>Hammadi</a:t>
            </a:r>
            <a:r>
              <a:rPr lang="it-IT" sz="3200" b="1" dirty="0"/>
              <a:t> (Egitto) vengono trovati 13 manoscritti del 400 d.C. che permettono di ricostruirne il pensiero, molto variegato.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t-IT" sz="3200" b="1" dirty="0"/>
              <a:t>Di origine precristiana, quando viene in contatto con il cristianesimo ne assume alcuni elementi, dando così origine allo gnosticismo cristiano, che altera in profondità ciò che la fede cristiana professa.</a:t>
            </a:r>
          </a:p>
        </p:txBody>
      </p:sp>
      <p:pic>
        <p:nvPicPr>
          <p:cNvPr id="4102" name="Picture 6" descr="https://upload.wikimedia.org/wikipedia/commons/a/a8/Eg-NagHamadi-map.png">
            <a:extLst>
              <a:ext uri="{FF2B5EF4-FFF2-40B4-BE49-F238E27FC236}">
                <a16:creationId xmlns:a16="http://schemas.microsoft.com/office/drawing/2014/main" id="{D87F92A7-2376-4F9D-9C94-9EFD539DE0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" r="5886"/>
          <a:stretch/>
        </p:blipFill>
        <p:spPr bwMode="auto">
          <a:xfrm>
            <a:off x="7462564" y="957955"/>
            <a:ext cx="4726261" cy="591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95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e 2">
            <a:extLst>
              <a:ext uri="{FF2B5EF4-FFF2-40B4-BE49-F238E27FC236}">
                <a16:creationId xmlns:a16="http://schemas.microsoft.com/office/drawing/2014/main" id="{C3BD8C10-AA20-474B-BE1E-B9B39296AF27}"/>
              </a:ext>
            </a:extLst>
          </p:cNvPr>
          <p:cNvSpPr/>
          <p:nvPr/>
        </p:nvSpPr>
        <p:spPr>
          <a:xfrm>
            <a:off x="283150" y="1098569"/>
            <a:ext cx="5400600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D60DDA-2899-4E88-8F24-7DAEF42BE19E}"/>
              </a:ext>
            </a:extLst>
          </p:cNvPr>
          <p:cNvSpPr txBox="1"/>
          <p:nvPr/>
        </p:nvSpPr>
        <p:spPr>
          <a:xfrm>
            <a:off x="839502" y="1230565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In origine il dio supremo e immateriale crea </a:t>
            </a:r>
          </a:p>
          <a:p>
            <a:pPr algn="ctr"/>
            <a:r>
              <a:rPr lang="it-IT" sz="3200" b="1" dirty="0"/>
              <a:t>gli eoni incorporei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62B0D91-D5FF-4950-893D-6EBC8CC91C25}"/>
              </a:ext>
            </a:extLst>
          </p:cNvPr>
          <p:cNvSpPr txBox="1"/>
          <p:nvPr/>
        </p:nvSpPr>
        <p:spPr>
          <a:xfrm>
            <a:off x="1" y="0"/>
            <a:ext cx="12188824" cy="95795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050" b="1" dirty="0"/>
          </a:p>
          <a:p>
            <a:pPr algn="ctr">
              <a:lnSpc>
                <a:spcPct val="90000"/>
              </a:lnSpc>
            </a:pPr>
            <a:r>
              <a:rPr lang="it-IT" sz="4800" b="1" dirty="0"/>
              <a:t>LA FILOSOFIA GNOSTICA</a:t>
            </a:r>
          </a:p>
          <a:p>
            <a:pPr>
              <a:lnSpc>
                <a:spcPct val="90000"/>
              </a:lnSpc>
            </a:pPr>
            <a:endParaRPr lang="it-IT" sz="300" b="1" dirty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90A8BD2-C7BD-4777-A1BB-6C9D13ECD960}"/>
              </a:ext>
            </a:extLst>
          </p:cNvPr>
          <p:cNvSpPr/>
          <p:nvPr/>
        </p:nvSpPr>
        <p:spPr>
          <a:xfrm>
            <a:off x="6385792" y="1087774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FEA3638-34FB-4BC0-A2DE-C62B0CAA70FA}"/>
              </a:ext>
            </a:extLst>
          </p:cNvPr>
          <p:cNvSpPr txBox="1"/>
          <p:nvPr/>
        </p:nvSpPr>
        <p:spPr>
          <a:xfrm>
            <a:off x="6927282" y="1195205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Sophia</a:t>
            </a:r>
            <a:r>
              <a:rPr lang="it-IT" sz="3200" b="1" dirty="0"/>
              <a:t>, un eone, si corrompe e crea il mondo materiale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481DE6E9-C015-471A-AA9B-7B1550CB50A3}"/>
              </a:ext>
            </a:extLst>
          </p:cNvPr>
          <p:cNvSpPr/>
          <p:nvPr/>
        </p:nvSpPr>
        <p:spPr>
          <a:xfrm>
            <a:off x="245813" y="3155702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B531B74-4516-4B5B-B840-2D7DFFAF7A8A}"/>
              </a:ext>
            </a:extLst>
          </p:cNvPr>
          <p:cNvSpPr txBox="1"/>
          <p:nvPr/>
        </p:nvSpPr>
        <p:spPr>
          <a:xfrm>
            <a:off x="771688" y="3263133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L’anima è una particella divina che vuole ricongiungersi a dio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0F1379A5-3D1E-44F6-94D9-F9795580032F}"/>
              </a:ext>
            </a:extLst>
          </p:cNvPr>
          <p:cNvSpPr/>
          <p:nvPr/>
        </p:nvSpPr>
        <p:spPr>
          <a:xfrm>
            <a:off x="6382444" y="3216979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70FAB0E-962F-4091-A867-334999AFCCEB}"/>
              </a:ext>
            </a:extLst>
          </p:cNvPr>
          <p:cNvSpPr txBox="1"/>
          <p:nvPr/>
        </p:nvSpPr>
        <p:spPr>
          <a:xfrm>
            <a:off x="6927282" y="3468427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La materia (sessualità) è negativa, lo spirito è positivo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7C7A3424-F8B4-4DD5-A4B1-06E6B33F576F}"/>
              </a:ext>
            </a:extLst>
          </p:cNvPr>
          <p:cNvSpPr/>
          <p:nvPr/>
        </p:nvSpPr>
        <p:spPr>
          <a:xfrm>
            <a:off x="3158132" y="5031587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C558F77-53F9-4D1E-8C08-4117684285D0}"/>
              </a:ext>
            </a:extLst>
          </p:cNvPr>
          <p:cNvSpPr txBox="1"/>
          <p:nvPr/>
        </p:nvSpPr>
        <p:spPr>
          <a:xfrm>
            <a:off x="3718148" y="5098672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Ci si salva non per una morale ma per la conoscenza della verità</a:t>
            </a: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8D1B31E6-6807-4D22-BE3A-5F26A0B1F863}"/>
              </a:ext>
            </a:extLst>
          </p:cNvPr>
          <p:cNvSpPr/>
          <p:nvPr/>
        </p:nvSpPr>
        <p:spPr>
          <a:xfrm>
            <a:off x="5518348" y="1628800"/>
            <a:ext cx="1080120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a destra 22">
            <a:extLst>
              <a:ext uri="{FF2B5EF4-FFF2-40B4-BE49-F238E27FC236}">
                <a16:creationId xmlns:a16="http://schemas.microsoft.com/office/drawing/2014/main" id="{0F072C36-70B9-4790-BD32-BB78AC20050F}"/>
              </a:ext>
            </a:extLst>
          </p:cNvPr>
          <p:cNvSpPr/>
          <p:nvPr/>
        </p:nvSpPr>
        <p:spPr>
          <a:xfrm rot="5400000">
            <a:off x="8776138" y="2764928"/>
            <a:ext cx="760087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a destra 23">
            <a:extLst>
              <a:ext uri="{FF2B5EF4-FFF2-40B4-BE49-F238E27FC236}">
                <a16:creationId xmlns:a16="http://schemas.microsoft.com/office/drawing/2014/main" id="{1577EC47-99E4-4821-8290-3B03801D0E33}"/>
              </a:ext>
            </a:extLst>
          </p:cNvPr>
          <p:cNvSpPr/>
          <p:nvPr/>
        </p:nvSpPr>
        <p:spPr>
          <a:xfrm rot="10800000">
            <a:off x="5511095" y="3740396"/>
            <a:ext cx="1080120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63ECE3FC-79F4-4C52-805E-56CE0188DB2D}"/>
              </a:ext>
            </a:extLst>
          </p:cNvPr>
          <p:cNvSpPr/>
          <p:nvPr/>
        </p:nvSpPr>
        <p:spPr>
          <a:xfrm rot="2526901">
            <a:off x="2856814" y="4923582"/>
            <a:ext cx="972171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97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e 2">
            <a:extLst>
              <a:ext uri="{FF2B5EF4-FFF2-40B4-BE49-F238E27FC236}">
                <a16:creationId xmlns:a16="http://schemas.microsoft.com/office/drawing/2014/main" id="{C3BD8C10-AA20-474B-BE1E-B9B39296AF27}"/>
              </a:ext>
            </a:extLst>
          </p:cNvPr>
          <p:cNvSpPr/>
          <p:nvPr/>
        </p:nvSpPr>
        <p:spPr>
          <a:xfrm>
            <a:off x="283150" y="1098569"/>
            <a:ext cx="5400600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D60DDA-2899-4E88-8F24-7DAEF42BE19E}"/>
              </a:ext>
            </a:extLst>
          </p:cNvPr>
          <p:cNvSpPr txBox="1"/>
          <p:nvPr/>
        </p:nvSpPr>
        <p:spPr>
          <a:xfrm>
            <a:off x="714448" y="1260569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Sophia</a:t>
            </a:r>
            <a:r>
              <a:rPr lang="it-IT" sz="3200" b="1" dirty="0"/>
              <a:t> è il dio dell’AT che induce l’uomo alla procreazione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62B0D91-D5FF-4950-893D-6EBC8CC91C25}"/>
              </a:ext>
            </a:extLst>
          </p:cNvPr>
          <p:cNvSpPr txBox="1"/>
          <p:nvPr/>
        </p:nvSpPr>
        <p:spPr>
          <a:xfrm>
            <a:off x="1" y="0"/>
            <a:ext cx="12188824" cy="95795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050" b="1" dirty="0"/>
          </a:p>
          <a:p>
            <a:pPr algn="ctr">
              <a:lnSpc>
                <a:spcPct val="90000"/>
              </a:lnSpc>
            </a:pPr>
            <a:r>
              <a:rPr lang="it-IT" sz="4800" b="1" dirty="0"/>
              <a:t>LO GNOSTICISMO CRISTIANO</a:t>
            </a:r>
          </a:p>
          <a:p>
            <a:pPr>
              <a:lnSpc>
                <a:spcPct val="90000"/>
              </a:lnSpc>
            </a:pPr>
            <a:endParaRPr lang="it-IT" sz="300" b="1" dirty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90A8BD2-C7BD-4777-A1BB-6C9D13ECD960}"/>
              </a:ext>
            </a:extLst>
          </p:cNvPr>
          <p:cNvSpPr/>
          <p:nvPr/>
        </p:nvSpPr>
        <p:spPr>
          <a:xfrm>
            <a:off x="6385792" y="1087774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481DE6E9-C015-471A-AA9B-7B1550CB50A3}"/>
              </a:ext>
            </a:extLst>
          </p:cNvPr>
          <p:cNvSpPr/>
          <p:nvPr/>
        </p:nvSpPr>
        <p:spPr>
          <a:xfrm>
            <a:off x="245813" y="3155702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B531B74-4516-4B5B-B840-2D7DFFAF7A8A}"/>
              </a:ext>
            </a:extLst>
          </p:cNvPr>
          <p:cNvSpPr txBox="1"/>
          <p:nvPr/>
        </p:nvSpPr>
        <p:spPr>
          <a:xfrm>
            <a:off x="771688" y="3263133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Gesù non è veramente uomo, si è incarnato solo in apparenza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0F1379A5-3D1E-44F6-94D9-F9795580032F}"/>
              </a:ext>
            </a:extLst>
          </p:cNvPr>
          <p:cNvSpPr/>
          <p:nvPr/>
        </p:nvSpPr>
        <p:spPr>
          <a:xfrm>
            <a:off x="6382444" y="3216979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70FAB0E-962F-4091-A867-334999AFCCEB}"/>
              </a:ext>
            </a:extLst>
          </p:cNvPr>
          <p:cNvSpPr txBox="1"/>
          <p:nvPr/>
        </p:nvSpPr>
        <p:spPr>
          <a:xfrm>
            <a:off x="6901474" y="3415378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Gesù è un eone venuto per far conoscere la verità agli uomini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7C7A3424-F8B4-4DD5-A4B1-06E6B33F576F}"/>
              </a:ext>
            </a:extLst>
          </p:cNvPr>
          <p:cNvSpPr/>
          <p:nvPr/>
        </p:nvSpPr>
        <p:spPr>
          <a:xfrm>
            <a:off x="3158132" y="5031587"/>
            <a:ext cx="5547477" cy="17845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C558F77-53F9-4D1E-8C08-4117684285D0}"/>
              </a:ext>
            </a:extLst>
          </p:cNvPr>
          <p:cNvSpPr txBox="1"/>
          <p:nvPr/>
        </p:nvSpPr>
        <p:spPr>
          <a:xfrm>
            <a:off x="3548160" y="5212835"/>
            <a:ext cx="50059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Ci si salva conoscendo la verità di Gesù, non per la fede o la morale</a:t>
            </a: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8D1B31E6-6807-4D22-BE3A-5F26A0B1F863}"/>
              </a:ext>
            </a:extLst>
          </p:cNvPr>
          <p:cNvSpPr/>
          <p:nvPr/>
        </p:nvSpPr>
        <p:spPr>
          <a:xfrm>
            <a:off x="5518348" y="1628800"/>
            <a:ext cx="1080120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a destra 22">
            <a:extLst>
              <a:ext uri="{FF2B5EF4-FFF2-40B4-BE49-F238E27FC236}">
                <a16:creationId xmlns:a16="http://schemas.microsoft.com/office/drawing/2014/main" id="{0F072C36-70B9-4790-BD32-BB78AC20050F}"/>
              </a:ext>
            </a:extLst>
          </p:cNvPr>
          <p:cNvSpPr/>
          <p:nvPr/>
        </p:nvSpPr>
        <p:spPr>
          <a:xfrm rot="5400000">
            <a:off x="8776138" y="2764928"/>
            <a:ext cx="760087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a destra 23">
            <a:extLst>
              <a:ext uri="{FF2B5EF4-FFF2-40B4-BE49-F238E27FC236}">
                <a16:creationId xmlns:a16="http://schemas.microsoft.com/office/drawing/2014/main" id="{1577EC47-99E4-4821-8290-3B03801D0E33}"/>
              </a:ext>
            </a:extLst>
          </p:cNvPr>
          <p:cNvSpPr/>
          <p:nvPr/>
        </p:nvSpPr>
        <p:spPr>
          <a:xfrm rot="10800000">
            <a:off x="5511095" y="3740396"/>
            <a:ext cx="1080120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63ECE3FC-79F4-4C52-805E-56CE0188DB2D}"/>
              </a:ext>
            </a:extLst>
          </p:cNvPr>
          <p:cNvSpPr/>
          <p:nvPr/>
        </p:nvSpPr>
        <p:spPr>
          <a:xfrm rot="2526901">
            <a:off x="2856814" y="4923582"/>
            <a:ext cx="972171" cy="720080"/>
          </a:xfrm>
          <a:prstGeom prst="rightArrow">
            <a:avLst/>
          </a:prstGeom>
          <a:solidFill>
            <a:srgbClr val="70C2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C4DAC84-5012-4060-976F-546F825BD30D}"/>
              </a:ext>
            </a:extLst>
          </p:cNvPr>
          <p:cNvSpPr txBox="1"/>
          <p:nvPr/>
        </p:nvSpPr>
        <p:spPr>
          <a:xfrm>
            <a:off x="6901474" y="1165565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Sophia nasconde all’uomo la conoscenza:</a:t>
            </a:r>
          </a:p>
          <a:p>
            <a:pPr algn="ctr"/>
            <a:r>
              <a:rPr lang="it-IT" sz="3200" b="1" dirty="0"/>
              <a:t>Caino è un eroe.</a:t>
            </a:r>
          </a:p>
        </p:txBody>
      </p:sp>
    </p:spTree>
    <p:extLst>
      <p:ext uri="{BB962C8B-B14F-4D97-AF65-F5344CB8AC3E}">
        <p14:creationId xmlns:p14="http://schemas.microsoft.com/office/powerpoint/2010/main" val="49872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775DE2-AEF3-4EE7-A0CF-8E3026E9C9C7}"/>
              </a:ext>
            </a:extLst>
          </p:cNvPr>
          <p:cNvSpPr txBox="1"/>
          <p:nvPr/>
        </p:nvSpPr>
        <p:spPr>
          <a:xfrm>
            <a:off x="1" y="0"/>
            <a:ext cx="12188824" cy="95795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050" b="1" dirty="0"/>
          </a:p>
          <a:p>
            <a:pPr>
              <a:lnSpc>
                <a:spcPct val="90000"/>
              </a:lnSpc>
            </a:pPr>
            <a:r>
              <a:rPr lang="it-IT" sz="4800" b="1" dirty="0"/>
              <a:t>1) PRINCIPALI APOCRIFI GNOSTICI </a:t>
            </a:r>
          </a:p>
          <a:p>
            <a:pPr>
              <a:lnSpc>
                <a:spcPct val="90000"/>
              </a:lnSpc>
            </a:pPr>
            <a:endParaRPr lang="it-IT" sz="3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70EDA5-0C1B-4688-AB2B-1C9576A93FD1}"/>
              </a:ext>
            </a:extLst>
          </p:cNvPr>
          <p:cNvSpPr txBox="1"/>
          <p:nvPr/>
        </p:nvSpPr>
        <p:spPr>
          <a:xfrm>
            <a:off x="282381" y="908720"/>
            <a:ext cx="7560840" cy="635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1400" b="1" dirty="0"/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della Verità</a:t>
            </a:r>
            <a:r>
              <a:rPr lang="it-IT" sz="3600" b="1" dirty="0"/>
              <a:t> – 150 d.C.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it-IT" sz="2800" b="1" dirty="0"/>
              <a:t>Gesù porta la verità.</a:t>
            </a:r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Giuda</a:t>
            </a:r>
            <a:r>
              <a:rPr lang="it-IT" sz="3600" b="1" dirty="0"/>
              <a:t> – 150 d.C.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it-IT" sz="2800" b="1" dirty="0"/>
              <a:t>Gesù comanda a Giuda di tradirlo, per permettergli di compiere la sua missione.</a:t>
            </a:r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Tommaso </a:t>
            </a:r>
            <a:r>
              <a:rPr lang="it-IT" sz="3600" b="1" dirty="0"/>
              <a:t>– inizio II sec.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it-IT" sz="2800" b="1" dirty="0"/>
              <a:t>Raccolta di detti di Gesù. 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Maria </a:t>
            </a:r>
            <a:r>
              <a:rPr lang="it-IT" sz="3600" b="1" dirty="0"/>
              <a:t>– II sec. 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del Salvatore</a:t>
            </a:r>
            <a:r>
              <a:rPr lang="it-IT" sz="3600" b="1" dirty="0"/>
              <a:t> – fine II sec.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3600" b="1" u="sng" dirty="0"/>
              <a:t>Vangelo di Filippo</a:t>
            </a:r>
            <a:r>
              <a:rPr lang="it-IT" sz="3600" b="1" dirty="0"/>
              <a:t> – III sec.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2700" b="1" dirty="0"/>
          </a:p>
        </p:txBody>
      </p:sp>
      <p:pic>
        <p:nvPicPr>
          <p:cNvPr id="5122" name="Picture 2" descr="Risultati immagini per apocrifi gnostici">
            <a:extLst>
              <a:ext uri="{FF2B5EF4-FFF2-40B4-BE49-F238E27FC236}">
                <a16:creationId xmlns:a16="http://schemas.microsoft.com/office/drawing/2014/main" id="{7F64F22F-B948-45B3-BF03-53BA65E61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604" y="957955"/>
            <a:ext cx="3895700" cy="60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85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AB36FEB-F52F-451F-8444-8C0C41C36D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1436</Words>
  <Application>Microsoft Office PowerPoint</Application>
  <PresentationFormat>Personalizzato</PresentationFormat>
  <Paragraphs>200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5" baseType="lpstr">
      <vt:lpstr>Arial</vt:lpstr>
      <vt:lpstr>Belwe Bd BT</vt:lpstr>
      <vt:lpstr>�Book Antiqua�</vt:lpstr>
      <vt:lpstr>Calibri</vt:lpstr>
      <vt:lpstr>Corbel</vt:lpstr>
      <vt:lpstr>Old English Text MT</vt:lpstr>
      <vt:lpstr>Times New Roman</vt:lpstr>
      <vt:lpstr>Wingdings</vt:lpstr>
      <vt:lpstr>Earthtones_16x9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2017-03-21T15:46:49Z</dcterms:created>
  <dcterms:modified xsi:type="dcterms:W3CDTF">2023-05-14T08:12:21Z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