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6" r:id="rId5"/>
    <p:sldId id="267" r:id="rId6"/>
    <p:sldId id="265" r:id="rId7"/>
    <p:sldId id="262" r:id="rId8"/>
    <p:sldId id="258" r:id="rId9"/>
    <p:sldId id="259" r:id="rId10"/>
    <p:sldId id="260" r:id="rId11"/>
    <p:sldId id="263" r:id="rId12"/>
    <p:sldId id="264" r:id="rId13"/>
  </p:sldIdLst>
  <p:sldSz cx="12188825" cy="6858000"/>
  <p:notesSz cx="6858000" cy="9144000"/>
  <p:embeddedFontLst>
    <p:embeddedFont>
      <p:font typeface="Corbel" panose="020B0503020204020204" pitchFamily="34" charset="0"/>
      <p:regular r:id="rId15"/>
      <p:bold r:id="rId16"/>
      <p:italic r:id="rId17"/>
      <p:boldItalic r:id="rId18"/>
    </p:embeddedFont>
    <p:embeddedFont>
      <p:font typeface="Noto Sans Symbols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44">
          <p15:clr>
            <a:srgbClr val="A4A3A4"/>
          </p15:clr>
        </p15:guide>
        <p15:guide id="5" pos="3839">
          <p15:clr>
            <a:srgbClr val="A4A3A4"/>
          </p15:clr>
        </p15:guide>
        <p15:guide id="6" pos="959">
          <p15:clr>
            <a:srgbClr val="A4A3A4"/>
          </p15:clr>
        </p15:guide>
        <p15:guide id="7" pos="6719">
          <p15:clr>
            <a:srgbClr val="A4A3A4"/>
          </p15:clr>
        </p15:guide>
        <p15:guide id="8" pos="6143">
          <p15:clr>
            <a:srgbClr val="A4A3A4"/>
          </p15:clr>
        </p15:guide>
        <p15:guide id="9" pos="4991">
          <p15:clr>
            <a:srgbClr val="A4A3A4"/>
          </p15:clr>
        </p15:guide>
        <p15:guide id="10" pos="5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iO3aPuMmCp4qExilMHAzVt3/c8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56"/>
      </p:cViewPr>
      <p:guideLst>
        <p:guide orient="horz" pos="2160"/>
        <p:guide orient="horz" pos="1200"/>
        <p:guide orient="horz" pos="3888"/>
        <p:guide orient="horz" pos="144"/>
        <p:guide pos="3839"/>
        <p:guide pos="959"/>
        <p:guide pos="6719"/>
        <p:guide pos="6143"/>
        <p:guide pos="4991"/>
        <p:guide pos="55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3763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2660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3863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uota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1"/>
          <p:cNvSpPr/>
          <p:nvPr/>
        </p:nvSpPr>
        <p:spPr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" name="Google Shape;21;p11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147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481056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4"/>
          <p:cNvSpPr/>
          <p:nvPr/>
        </p:nvSpPr>
        <p:spPr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bel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620"/>
              <a:buNone/>
              <a:defRPr sz="1800">
                <a:solidFill>
                  <a:srgbClr val="9E8B8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 sz="1600">
                <a:solidFill>
                  <a:srgbClr val="9E8B8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48" name="Google Shape;48;p14"/>
          <p:cNvSpPr/>
          <p:nvPr/>
        </p:nvSpPr>
        <p:spPr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4416552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body" idx="2"/>
          </p:nvPr>
        </p:nvSpPr>
        <p:spPr>
          <a:xfrm>
            <a:off x="6246812" y="1905000"/>
            <a:ext cx="4416552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sz="2400" b="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body" idx="2"/>
          </p:nvPr>
        </p:nvSpPr>
        <p:spPr>
          <a:xfrm>
            <a:off x="1522413" y="2743200"/>
            <a:ext cx="4416552" cy="3429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body" idx="3"/>
          </p:nvPr>
        </p:nvSpPr>
        <p:spPr>
          <a:xfrm>
            <a:off x="6246812" y="1905000"/>
            <a:ext cx="4416552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sz="2400" b="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4"/>
          </p:nvPr>
        </p:nvSpPr>
        <p:spPr>
          <a:xfrm>
            <a:off x="6246812" y="2743200"/>
            <a:ext cx="4416552" cy="3429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/>
        </p:nvSpPr>
        <p:spPr>
          <a:xfrm>
            <a:off x="4494212" y="1905000"/>
            <a:ext cx="6153912" cy="4251960"/>
          </a:xfrm>
          <a:custGeom>
            <a:avLst/>
            <a:gdLst/>
            <a:ahLst/>
            <a:cxnLst/>
            <a:rect l="l" t="t" r="r" b="b"/>
            <a:pathLst>
              <a:path w="1967" h="1369" extrusionOk="0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1"/>
          </p:nvPr>
        </p:nvSpPr>
        <p:spPr>
          <a:xfrm>
            <a:off x="1522413" y="3429000"/>
            <a:ext cx="2743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4675568" y="2087880"/>
            <a:ext cx="57912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>
  <p:cSld name="Immagine con didascalia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/>
          <p:nvPr/>
        </p:nvSpPr>
        <p:spPr>
          <a:xfrm>
            <a:off x="1522413" y="1905000"/>
            <a:ext cx="6153912" cy="4251960"/>
          </a:xfrm>
          <a:custGeom>
            <a:avLst/>
            <a:gdLst/>
            <a:ahLst/>
            <a:cxnLst/>
            <a:rect l="l" t="t" r="r" b="b"/>
            <a:pathLst>
              <a:path w="1967" h="1369" extrusionOk="0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>
            <a:off x="7923211" y="3429000"/>
            <a:ext cx="2743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85" name="Google Shape;85;p19"/>
          <p:cNvSpPr>
            <a:spLocks noGrp="1"/>
          </p:cNvSpPr>
          <p:nvPr>
            <p:ph type="pic" idx="2"/>
          </p:nvPr>
        </p:nvSpPr>
        <p:spPr>
          <a:xfrm>
            <a:off x="1706880" y="2087880"/>
            <a:ext cx="5784978" cy="3886200"/>
          </a:xfrm>
          <a:prstGeom prst="rect">
            <a:avLst/>
          </a:prstGeom>
          <a:solidFill>
            <a:srgbClr val="FBF1D0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 rot="5400000">
            <a:off x="3960813" y="-533400"/>
            <a:ext cx="4267200" cy="9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147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olo e testo verticale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314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1"/>
          <p:cNvSpPr/>
          <p:nvPr/>
        </p:nvSpPr>
        <p:spPr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21"/>
          <p:cNvSpPr/>
          <p:nvPr/>
        </p:nvSpPr>
        <p:spPr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1"/>
          </p:nvPr>
        </p:nvSpPr>
        <p:spPr>
          <a:xfrm rot="5400000">
            <a:off x="2509634" y="-301421"/>
            <a:ext cx="5486400" cy="746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147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 rot="5400000">
            <a:off x="7463167" y="2781300"/>
            <a:ext cx="5486400" cy="129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3" name="Google Shape;103;p22"/>
          <p:cNvSpPr/>
          <p:nvPr/>
        </p:nvSpPr>
        <p:spPr>
          <a:xfrm>
            <a:off x="1" y="223"/>
            <a:ext cx="12188824" cy="102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4" name="Google Shape;104;p22"/>
          <p:cNvSpPr/>
          <p:nvPr/>
        </p:nvSpPr>
        <p:spPr>
          <a:xfrm>
            <a:off x="5866948" y="1"/>
            <a:ext cx="6321875" cy="59994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5" name="Google Shape;105;p22"/>
          <p:cNvSpPr/>
          <p:nvPr/>
        </p:nvSpPr>
        <p:spPr>
          <a:xfrm>
            <a:off x="1" y="0"/>
            <a:ext cx="12114454" cy="102057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6" name="Google Shape;106;p22"/>
          <p:cNvSpPr/>
          <p:nvPr/>
        </p:nvSpPr>
        <p:spPr>
          <a:xfrm>
            <a:off x="-1103" y="52323"/>
            <a:ext cx="12190944" cy="90182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607A"/>
              </a:buClr>
              <a:buSzPts val="4500"/>
              <a:buFont typeface="Arial"/>
              <a:buNone/>
              <a:defRPr sz="4500" b="0" i="0">
                <a:solidFill>
                  <a:srgbClr val="04607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1"/>
          </p:nvPr>
        </p:nvSpPr>
        <p:spPr>
          <a:xfrm>
            <a:off x="609441" y="1577340"/>
            <a:ext cx="5302139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2"/>
          </p:nvPr>
        </p:nvSpPr>
        <p:spPr>
          <a:xfrm>
            <a:off x="6277245" y="1577340"/>
            <a:ext cx="5302139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E8B8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E8B8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sz="1000"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 sz="3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1" name="Google Shape;11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0"/>
          <p:cNvSpPr/>
          <p:nvPr/>
        </p:nvSpPr>
        <p:spPr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576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146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2004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2004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7" name="Google Shape;17;p10"/>
          <p:cNvSpPr/>
          <p:nvPr/>
        </p:nvSpPr>
        <p:spPr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/>
          <p:nvPr/>
        </p:nvSpPr>
        <p:spPr>
          <a:xfrm>
            <a:off x="349472" y="2974963"/>
            <a:ext cx="52566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500" dirty="0">
                <a:solidFill>
                  <a:schemeClr val="dk1"/>
                </a:solidFill>
                <a:latin typeface="Corbel" panose="020B0503020204020204" pitchFamily="34" charset="0"/>
                <a:sym typeface="Arial"/>
              </a:rPr>
              <a:t>L’EBRAISMO</a:t>
            </a:r>
            <a:endParaRPr sz="100" dirty="0">
              <a:latin typeface="Corbel" panose="020B0503020204020204" pitchFamily="34" charset="0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2404" y="1052736"/>
            <a:ext cx="5441801" cy="4837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 txBox="1"/>
          <p:nvPr/>
        </p:nvSpPr>
        <p:spPr>
          <a:xfrm>
            <a:off x="157039" y="1772816"/>
            <a:ext cx="3565483" cy="416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Attualmente, gli ebrei nel mondo sono circa 17  milioni e sono distribuiti in più di cento paesi.  Di questi, l'unico paese in cui l'Ebraismo  costituisce la religione della maggioranza della  popolazione è Israele. </a:t>
            </a:r>
            <a:r>
              <a:rPr lang="it-IT" sz="2700" b="1" dirty="0">
                <a:solidFill>
                  <a:srgbClr val="0AD0D9"/>
                </a:solidFill>
                <a:latin typeface="Corbel"/>
                <a:ea typeface="Corbel"/>
                <a:cs typeface="Corbel"/>
                <a:sym typeface="Corbel"/>
              </a:rPr>
              <a:t>	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3867152" y="0"/>
            <a:ext cx="8337842" cy="422108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5" name="Google Shape;125;p2"/>
          <p:cNvSpPr txBox="1"/>
          <p:nvPr/>
        </p:nvSpPr>
        <p:spPr>
          <a:xfrm>
            <a:off x="1" y="0"/>
            <a:ext cx="3867150" cy="1560387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L’EBRAISMO OGGI</a:t>
            </a: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6" name="Google Shape;126;p2"/>
          <p:cNvSpPr txBox="1"/>
          <p:nvPr/>
        </p:nvSpPr>
        <p:spPr>
          <a:xfrm>
            <a:off x="3722522" y="4221088"/>
            <a:ext cx="8137503" cy="216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7020" marR="857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Fuori da Israele, le comunità ebraiche più  numerose si trovano negli Stati Uniti, circa 7  milioni , in Europa (specie Inghilterra e  Francia) 3,5 milioni, in Russia, in diversi paesi  asiatici, nell'America Latina e in Australia. In  Italia ne sono presenti 35.000.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/>
        </p:nvSpPr>
        <p:spPr>
          <a:xfrm>
            <a:off x="-98275" y="1203025"/>
            <a:ext cx="5693732" cy="584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200" b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La storia del Popolo di Israele è un susseguirsi di promesse e alleanze tra Dio e il suo popolo. 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200" b="1" dirty="0">
                <a:latin typeface="Corbel"/>
                <a:sym typeface="Corbel"/>
              </a:rPr>
              <a:t>Il Popolo di Israele nasce dalle promesse di Dio ad Abramo di una terra e una discendenza. 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200" b="1" dirty="0">
                <a:latin typeface="Corbel"/>
                <a:sym typeface="Corbel"/>
              </a:rPr>
              <a:t>Questa alleanza è suggellata dalla circoncisione: segno dell’alleanza incisa nella carne tra Dio i il suo popolo.</a:t>
            </a:r>
            <a:endParaRPr sz="1800" dirty="0"/>
          </a:p>
          <a:p>
            <a:pPr marL="287020" marR="5080" lvl="0" indent="-121648" algn="l" rtl="0">
              <a:spcBef>
                <a:spcPts val="105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None/>
            </a:pPr>
            <a:endParaRPr sz="26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" y="-9625"/>
            <a:ext cx="1218882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PRIMA ALLEANZA: LA CIRCONCISIONE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" name="Immagine 2" descr="Immagine che contiene cartone animato, cielo&#10;&#10;Descrizione generata automaticamente">
            <a:extLst>
              <a:ext uri="{FF2B5EF4-FFF2-40B4-BE49-F238E27FC236}">
                <a16:creationId xmlns:a16="http://schemas.microsoft.com/office/drawing/2014/main" id="{96430B20-60A4-70C2-600D-AAE1F26C97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81" r="-9787"/>
          <a:stretch/>
        </p:blipFill>
        <p:spPr>
          <a:xfrm>
            <a:off x="5595457" y="1203014"/>
            <a:ext cx="7578209" cy="5654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/>
        </p:nvSpPr>
        <p:spPr>
          <a:xfrm>
            <a:off x="-98275" y="1312081"/>
            <a:ext cx="5693732" cy="567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100" b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La Pasqua è la più importante festa ebraica. Ricorda la liberazione di Israele dall’Egitto (a differenza della Pasqua cristiana che ricorda invece la Risurrezione di Gesù). 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100" b="1" dirty="0">
                <a:latin typeface="Corbel"/>
                <a:sym typeface="Corbel"/>
              </a:rPr>
              <a:t>La celebrazione della festa di Pasqua avviene in famiglia, attraverso una cena nella quale vengono ripetuti i gesti e i simboli tipici di questa festa.</a:t>
            </a:r>
            <a:endParaRPr lang="it-IT" sz="3100" dirty="0"/>
          </a:p>
          <a:p>
            <a:pPr marL="287020" marR="5080" lvl="0" indent="-121648" algn="l" rtl="0">
              <a:spcBef>
                <a:spcPts val="105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None/>
            </a:pPr>
            <a:endParaRPr sz="26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" y="-9625"/>
            <a:ext cx="5595456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PASQUA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" name="Immagine 5" descr="Immagine che contiene cibo, Spuntino, pane, piatto&#10;&#10;Descrizione generata automaticamente">
            <a:extLst>
              <a:ext uri="{FF2B5EF4-FFF2-40B4-BE49-F238E27FC236}">
                <a16:creationId xmlns:a16="http://schemas.microsoft.com/office/drawing/2014/main" id="{7735E732-EA5A-6E5E-518E-F4CFE4888B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06" t="-166" b="166"/>
          <a:stretch/>
        </p:blipFill>
        <p:spPr>
          <a:xfrm>
            <a:off x="5595457" y="-9625"/>
            <a:ext cx="6593368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76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/>
        </p:nvSpPr>
        <p:spPr>
          <a:xfrm>
            <a:off x="0" y="1415587"/>
            <a:ext cx="6339684" cy="567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100" b="1" dirty="0">
                <a:latin typeface="Corbel"/>
                <a:sym typeface="Corbel"/>
              </a:rPr>
              <a:t>Nel cammino che Israele compie nel deserto Dio dona, per mezzo di </a:t>
            </a:r>
            <a:r>
              <a:rPr lang="it-IT" sz="3100" b="1" dirty="0" err="1">
                <a:latin typeface="Corbel"/>
                <a:sym typeface="Corbel"/>
              </a:rPr>
              <a:t>Mosé</a:t>
            </a:r>
            <a:r>
              <a:rPr lang="it-IT" sz="3100" b="1" dirty="0">
                <a:latin typeface="Corbel"/>
                <a:sym typeface="Corbel"/>
              </a:rPr>
              <a:t>, la Legge. 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100" b="1" dirty="0">
                <a:latin typeface="Corbel"/>
                <a:sym typeface="Corbel"/>
              </a:rPr>
              <a:t>Per Israele rispettare la Legge (Torah) è il modo per compiere la volontà di Dio e rimanere fedeli alla sua alleanza. 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3100" b="1" dirty="0">
                <a:latin typeface="Corbel"/>
                <a:sym typeface="Corbel"/>
              </a:rPr>
              <a:t>La legge ha un ruolo determinante nel mantenere le tradizioni di Israele e l’identità del popolo nel tempo.</a:t>
            </a:r>
            <a:endParaRPr sz="3100" dirty="0"/>
          </a:p>
          <a:p>
            <a:pPr marL="287020" marR="5080" lvl="0" indent="-121648" algn="l" rtl="0">
              <a:spcBef>
                <a:spcPts val="105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None/>
            </a:pPr>
            <a:endParaRPr sz="26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" y="-9625"/>
            <a:ext cx="1218882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SECONDA ALLEANZA: LA LEGGE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" name="Immagine 5" descr="Immagine che contiene matterello, stoviglie, interno&#10;&#10;Descrizione generata automaticamente">
            <a:extLst>
              <a:ext uri="{FF2B5EF4-FFF2-40B4-BE49-F238E27FC236}">
                <a16:creationId xmlns:a16="http://schemas.microsoft.com/office/drawing/2014/main" id="{11E7BB9C-289A-6474-C9BB-F1DD936D2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52" y="1164268"/>
            <a:ext cx="5693732" cy="569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0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/>
        </p:nvSpPr>
        <p:spPr>
          <a:xfrm>
            <a:off x="-98275" y="1203025"/>
            <a:ext cx="4896600" cy="4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Char char=""/>
            </a:pPr>
            <a:r>
              <a:rPr lang="it-IT" sz="2600" b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Il giorno sacro è il sabato,  chiamato: Shabbat. E’ una giornata di riposo  settimanale e preghiera. È </a:t>
            </a:r>
            <a:r>
              <a:rPr lang="it-IT" sz="26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proibito lo svolgimento di  qualsiasi forma di lavoro, però è consentito  far visita a parenti ed amici. I fedeli si riuniscono nella sinagoga per  le funzioni, che si tengono  il venerdì sera e il sabato mattina.</a:t>
            </a:r>
            <a:endParaRPr dirty="0"/>
          </a:p>
          <a:p>
            <a:pPr marL="287020" marR="5080" lvl="0" indent="-121648" algn="l" rtl="0">
              <a:spcBef>
                <a:spcPts val="105"/>
              </a:spcBef>
              <a:spcAft>
                <a:spcPts val="0"/>
              </a:spcAft>
              <a:buClr>
                <a:srgbClr val="0AD0D9"/>
              </a:buClr>
              <a:buSzPts val="2414"/>
              <a:buFont typeface="Arial"/>
              <a:buNone/>
            </a:pPr>
            <a:endParaRPr sz="26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" y="-9625"/>
            <a:ext cx="4798267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GIORNO SACRO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4818" y="-9626"/>
            <a:ext cx="7357697" cy="487878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61737" y="5165229"/>
            <a:ext cx="12142515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questo giorno per gli ebrei è obbligatorio  recitare la preghiera del </a:t>
            </a:r>
            <a:r>
              <a:rPr lang="it-IT" sz="26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Kiddush </a:t>
            </a:r>
            <a:r>
              <a:rPr lang="it-IT" sz="2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 una  coppa di vino la sera e la mattina; consumare  tre pasti abbondanti , di solito a base di carne .  Sono presenti sulla tavola due candele, la  </a:t>
            </a:r>
            <a:r>
              <a:rPr lang="it-IT" sz="26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Challah </a:t>
            </a:r>
            <a:r>
              <a:rPr lang="it-IT" sz="2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(pane fatto a treccia coperto con una  tovaglietta) e il bicchiere di vino per il  Kiddush</a:t>
            </a:r>
            <a:endParaRPr sz="26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21345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 txBox="1"/>
          <p:nvPr/>
        </p:nvSpPr>
        <p:spPr>
          <a:xfrm>
            <a:off x="-123596" y="1197496"/>
            <a:ext cx="7181410" cy="5660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8400" rIns="0" bIns="0" anchor="t" anchorCtr="0">
            <a:spAutoFit/>
          </a:bodyPr>
          <a:lstStyle/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31"/>
              <a:buFont typeface="Arial"/>
              <a:buChar char=""/>
            </a:pPr>
            <a:r>
              <a:rPr lang="it-IT" sz="28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La festa di Capodanno, che cade in  settembre/ ottobre.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31"/>
              <a:buFont typeface="Arial"/>
              <a:buChar char=""/>
            </a:pPr>
            <a:r>
              <a:rPr lang="it-IT" sz="28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Dieci giorni dopo c’è la festa dello Yom  Kippur, che è un giorno di preghiera, perdono e digiuno. (capro espiatorio). 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31"/>
              <a:buFont typeface="Arial"/>
              <a:buChar char=""/>
            </a:pPr>
            <a:r>
              <a:rPr lang="it-IT" sz="28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Festa delle Capanne: ricorda la permanenza degli ebrei nel deserto.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31"/>
              <a:buFont typeface="Arial"/>
              <a:buChar char=""/>
            </a:pPr>
            <a:r>
              <a:rPr lang="it-IT" sz="28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Dedicazione (</a:t>
            </a:r>
            <a:r>
              <a:rPr lang="it-IT" sz="28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Hannukka</a:t>
            </a:r>
            <a:r>
              <a:rPr lang="it-IT" sz="28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): ricorda la dedicazione del tempio ad opera di Giuda Maccabeo, dopo la rivolta contro i Seleucidi.</a:t>
            </a:r>
          </a:p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31"/>
              <a:buFont typeface="Arial"/>
              <a:buChar char=""/>
            </a:pPr>
            <a:r>
              <a:rPr lang="it-IT" sz="28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Purim: simile al nostro Carnevale, ricorda la salvezza dallo sterminio di Aman (libro di Ester).</a:t>
            </a:r>
          </a:p>
        </p:txBody>
      </p:sp>
      <p:sp>
        <p:nvSpPr>
          <p:cNvPr id="164" name="Google Shape;164;p7"/>
          <p:cNvSpPr/>
          <p:nvPr/>
        </p:nvSpPr>
        <p:spPr>
          <a:xfrm>
            <a:off x="9803002" y="1610756"/>
            <a:ext cx="2276765" cy="23748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7130642" y="1585518"/>
            <a:ext cx="2479699" cy="237480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7154144" y="4177932"/>
            <a:ext cx="2456197" cy="219654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9803002" y="4177932"/>
            <a:ext cx="2276765" cy="219654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1" y="-9625"/>
            <a:ext cx="1218882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ALTRE FESTIVITA’ EBRAICHE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 txBox="1"/>
          <p:nvPr/>
        </p:nvSpPr>
        <p:spPr>
          <a:xfrm>
            <a:off x="-170284" y="980728"/>
            <a:ext cx="6192688" cy="6229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87020" marR="0" lvl="0" indent="-17970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1500"/>
              <a:buFont typeface="Arial"/>
              <a:buNone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7020" marR="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438"/>
              <a:buFont typeface="Arial"/>
              <a:buChar char=""/>
            </a:pPr>
            <a:r>
              <a:rPr lang="it-IT" sz="2600" b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Il luogo di preghiera degli ebrei è la Sinagoga. </a:t>
            </a:r>
            <a:r>
              <a:rPr lang="it-IT" sz="26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nome vuol dire riunione. All’interno troviamo: l’Arca santa, un  armadio che custodisce i rotoli della  Torah. I banchi sono disposti in modo  che tutti i fedeli si trovino di fronte all’arca. Davanti all’arca viene lasciata una  lampada o una candela sempre accesa  per indicare l’eterna presenza di Dio.  Davanti a questa c’è il podio per la  lettura dei testi sacri e per la recita della  preghiera (oltre alla Torah, il Talmud (una  raccolta di commenti dei rabbini) e la </a:t>
            </a:r>
            <a:r>
              <a:rPr lang="it-IT" sz="26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Mishnah</a:t>
            </a:r>
            <a:r>
              <a:rPr lang="it-IT" sz="26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(una raccolta di norme).</a:t>
            </a:r>
            <a:endParaRPr dirty="0"/>
          </a:p>
          <a:p>
            <a:pPr marL="287020" marR="8382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250"/>
              <a:buFont typeface="Arial"/>
              <a:buChar char=""/>
            </a:pPr>
            <a:r>
              <a:rPr lang="it-IT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2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2" name="Google Shape;132;p3"/>
          <p:cNvSpPr txBox="1"/>
          <p:nvPr/>
        </p:nvSpPr>
        <p:spPr>
          <a:xfrm>
            <a:off x="1" y="-9625"/>
            <a:ext cx="1218882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LUOGHI DI PREGHIERA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33" name="Google Shape;133;p3"/>
          <p:cNvPicPr preferRelativeResize="0"/>
          <p:nvPr/>
        </p:nvPicPr>
        <p:blipFill rotWithShape="1">
          <a:blip r:embed="rId3">
            <a:alphaModFix/>
          </a:blip>
          <a:srcRect l="23213" r="18278"/>
          <a:stretch/>
        </p:blipFill>
        <p:spPr>
          <a:xfrm>
            <a:off x="6211019" y="-20386"/>
            <a:ext cx="59766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/>
          <p:nvPr/>
        </p:nvSpPr>
        <p:spPr>
          <a:xfrm>
            <a:off x="0" y="1484784"/>
            <a:ext cx="5453300" cy="250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87020" marR="5080" lvl="0" indent="-274955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07"/>
              <a:buFont typeface="Arial"/>
              <a:buChar char=""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ministro di culto dell’ebraismo è il rabbino,  studioso e maestro. E’ considerato la guida  spirituale della comunità. E’ l’esperto di legge ebraica. Presiede alla  liturgia nella Sinagoga.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5724463" y="1340768"/>
            <a:ext cx="6310436" cy="3337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87020" marR="5080" lvl="0" indent="-274319" algn="l" rtl="0"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507"/>
              <a:buFont typeface="Arial"/>
              <a:buChar char=""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Per tradizione ogni ebreo prega ogni giorno tre  volte a casa o in Sinagoga: la sera, la mattina e  il pomeriggio. Durante la preghiera è importante la posizione  del corpo (la “postura”). Una posizione  corretta prevede i piedi uniti, le mani giunte  poste all’altezza del cuore, la faccia rivolta a  Gerusalemme.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5149423" y="4750151"/>
            <a:ext cx="3672408" cy="21208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1" y="-9625"/>
            <a:ext cx="1218882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MINISTRI DI CULTO E PREGHIERE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077072"/>
            <a:ext cx="4985590" cy="2791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85665" y="4737192"/>
            <a:ext cx="3203159" cy="2138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/>
        </p:nvSpPr>
        <p:spPr>
          <a:xfrm>
            <a:off x="621804" y="1503786"/>
            <a:ext cx="5224616" cy="506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065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u="sng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lang="it-IT" sz="2700" b="1" u="sng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Kippam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: il copricapo indossato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702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dagli ebrei maschi.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12065" marR="71755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12065" marR="7175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u="sng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lang="it-IT" sz="2700" b="1" u="sng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Tallit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scialle in tessuto bianco  con fasce, usato per la preghiera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702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12065" marR="26797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it-IT" sz="2700" b="1" u="sng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lang="it-IT" sz="2700" b="1" u="sng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Teffilin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sono scatole nere di  cuoio indossate sulle braccia e  sulla fronte, usati durante la  preghiera del mattino. Contengono piccole pergamene  con brani della Torah.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1" y="-9625"/>
            <a:ext cx="645445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INDUMENTI SACRI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 b="3655"/>
          <a:stretch/>
        </p:blipFill>
        <p:spPr>
          <a:xfrm>
            <a:off x="6454455" y="-21843"/>
            <a:ext cx="5734370" cy="688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/>
        </p:nvSpPr>
        <p:spPr>
          <a:xfrm>
            <a:off x="392422" y="1595523"/>
            <a:ext cx="8609994" cy="5044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8400" rIns="0" bIns="0" anchor="t" anchorCtr="0">
            <a:spAutoFit/>
          </a:bodyPr>
          <a:lstStyle/>
          <a:p>
            <a:pPr marL="12065" marR="37719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 Lo </a:t>
            </a:r>
            <a:r>
              <a:rPr lang="it-IT" sz="2700" b="1" u="sng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scudo di  Davide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una stella a sei punte,  presente nella bandiera dello stato di  Israele.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12065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lang="it-IT" sz="2700" b="1" u="sng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Menorah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= candelabro a sette bracci (  simboleggia il roveto ardente , oppure il  sabato (al centro) e i sei giorni della  creazione.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lang="it-IT" sz="2700" b="1" u="sng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Mezuzah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= pergamena affissa agli  stipiti delle porte delle case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12065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lang="it-IT" sz="2700" b="1" u="sng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Hannukiah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= candelabro a nove bracci, utilizzato per accendere i lumi , uno in  più ogni sera, durante la celebrazione  della festa di </a:t>
            </a:r>
            <a:r>
              <a:rPr lang="it-IT" sz="27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Hannukah</a:t>
            </a:r>
            <a:r>
              <a:rPr lang="it-IT" sz="27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 L'accensione in  ogni famiglia di questo candelabro  esprime la perennità e la vitalità dell’Ebraismo.</a:t>
            </a:r>
            <a:endParaRPr sz="27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9989728" y="537865"/>
            <a:ext cx="1728192" cy="22066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7492180" y="101226"/>
            <a:ext cx="2143433" cy="149429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9262764" y="2996952"/>
            <a:ext cx="2533639" cy="128472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9989728" y="4534086"/>
            <a:ext cx="1792050" cy="226653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1" y="-9625"/>
            <a:ext cx="6886499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SIMBOLI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body" idx="4294967295"/>
          </p:nvPr>
        </p:nvSpPr>
        <p:spPr>
          <a:xfrm>
            <a:off x="261764" y="1579944"/>
            <a:ext cx="6552728" cy="4609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300" rIns="0" bIns="0" anchor="t" anchorCtr="0">
            <a:spAutoFit/>
          </a:bodyPr>
          <a:lstStyle/>
          <a:p>
            <a:pPr marL="287020" marR="508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AD0D9"/>
              </a:buClr>
              <a:buSzPts val="2644"/>
              <a:buFont typeface="Arial"/>
              <a:buChar char=""/>
            </a:pPr>
            <a:r>
              <a:rPr lang="it-IT" sz="2800" b="1" dirty="0"/>
              <a:t>Gli ebrei possono mangiare solo  alcuni animali, come ad esempio:  mucca, capra, pecora. Non possono  invece mangiare animali considerati impuri, come  cammello, maiale, cavallo o  coniglio,  uccelli rapaci e notturni. Possono  mangiare pesci con squame e pinne,  ma non possono mangiare  molluschi e crostacei.</a:t>
            </a:r>
            <a:endParaRPr dirty="0"/>
          </a:p>
          <a:p>
            <a:pPr marL="287020" marR="311150" lvl="0" indent="-274320" algn="l" rtl="0">
              <a:lnSpc>
                <a:spcPct val="80000"/>
              </a:lnSpc>
              <a:spcBef>
                <a:spcPts val="430"/>
              </a:spcBef>
              <a:spcAft>
                <a:spcPts val="0"/>
              </a:spcAft>
              <a:buClr>
                <a:srgbClr val="0AD0D9"/>
              </a:buClr>
              <a:buSzPts val="2644"/>
              <a:buFont typeface="Arial"/>
              <a:buChar char=""/>
            </a:pPr>
            <a:r>
              <a:rPr lang="it-IT" sz="2800" b="1" dirty="0"/>
              <a:t>Siccome è vietato mescolare latte  carne e pesce, per ogni cibo è  necessario avere delle stoviglie  speciali.</a:t>
            </a:r>
            <a:endParaRPr dirty="0"/>
          </a:p>
        </p:txBody>
      </p:sp>
      <p:sp>
        <p:nvSpPr>
          <p:cNvPr id="184" name="Google Shape;184;p9"/>
          <p:cNvSpPr/>
          <p:nvPr/>
        </p:nvSpPr>
        <p:spPr>
          <a:xfrm>
            <a:off x="7256634" y="5283458"/>
            <a:ext cx="1512543" cy="151177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7241917" y="3586518"/>
            <a:ext cx="1480974" cy="151177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7241917" y="1893583"/>
            <a:ext cx="1512543" cy="148661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9931399" y="5049028"/>
            <a:ext cx="1723280" cy="151177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9901965" y="3504507"/>
            <a:ext cx="1746988" cy="130980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9931399" y="1997422"/>
            <a:ext cx="1672220" cy="1207822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7678588" y="1324441"/>
            <a:ext cx="3477632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dirty="0">
                <a:solidFill>
                  <a:srgbClr val="C00000"/>
                </a:solidFill>
                <a:latin typeface="Corbel" panose="020B0503020204020204" pitchFamily="34" charset="0"/>
                <a:ea typeface="Comic Sans MS"/>
                <a:cs typeface="Comic Sans MS"/>
                <a:sym typeface="Comic Sans MS"/>
              </a:rPr>
              <a:t>Sì	          No</a:t>
            </a:r>
            <a:endParaRPr sz="2800" dirty="0">
              <a:solidFill>
                <a:schemeClr val="dk1"/>
              </a:solidFill>
              <a:latin typeface="Corbel" panose="020B0503020204020204" pitchFamily="34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1" name="Google Shape;191;p9"/>
          <p:cNvSpPr txBox="1"/>
          <p:nvPr/>
        </p:nvSpPr>
        <p:spPr>
          <a:xfrm>
            <a:off x="1" y="-9625"/>
            <a:ext cx="12188824" cy="1212640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ABITUDINI ALIMENTARI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arthtones_16x9">
  <a:themeElements>
    <a:clrScheme name="Earthtones_16x9">
      <a:dk1>
        <a:srgbClr val="652825"/>
      </a:dk1>
      <a:lt1>
        <a:srgbClr val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rgbClr val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960</Words>
  <Application>Microsoft Office PowerPoint</Application>
  <PresentationFormat>Personalizzato</PresentationFormat>
  <Paragraphs>58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Corbel</vt:lpstr>
      <vt:lpstr>Times New Roman</vt:lpstr>
      <vt:lpstr>Noto Sans Symbols</vt:lpstr>
      <vt:lpstr>Arial</vt:lpstr>
      <vt:lpstr>Earthtones_16x9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Gabriele Cossovich</dc:creator>
  <cp:lastModifiedBy>Gabriele Cossovich</cp:lastModifiedBy>
  <cp:revision>5</cp:revision>
  <dcterms:created xsi:type="dcterms:W3CDTF">2017-03-21T15:46:49Z</dcterms:created>
  <dcterms:modified xsi:type="dcterms:W3CDTF">2024-03-20T17:02:04Z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